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393" r:id="rId2"/>
    <p:sldId id="381" r:id="rId3"/>
    <p:sldId id="322" r:id="rId4"/>
    <p:sldId id="384" r:id="rId5"/>
    <p:sldId id="394" r:id="rId6"/>
    <p:sldId id="383" r:id="rId7"/>
    <p:sldId id="400" r:id="rId8"/>
    <p:sldId id="401" r:id="rId9"/>
    <p:sldId id="323" r:id="rId10"/>
    <p:sldId id="326" r:id="rId11"/>
    <p:sldId id="372" r:id="rId12"/>
    <p:sldId id="395" r:id="rId13"/>
    <p:sldId id="354" r:id="rId14"/>
    <p:sldId id="402" r:id="rId15"/>
    <p:sldId id="403" r:id="rId16"/>
    <p:sldId id="379" r:id="rId17"/>
    <p:sldId id="397" r:id="rId18"/>
    <p:sldId id="392" r:id="rId19"/>
    <p:sldId id="386" r:id="rId20"/>
    <p:sldId id="390" r:id="rId21"/>
    <p:sldId id="391" r:id="rId22"/>
    <p:sldId id="360" r:id="rId23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F99"/>
    <a:srgbClr val="CC3300"/>
    <a:srgbClr val="003366"/>
    <a:srgbClr val="FFFF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660"/>
  </p:normalViewPr>
  <p:slideViewPr>
    <p:cSldViewPr>
      <p:cViewPr varScale="1">
        <p:scale>
          <a:sx n="61" d="100"/>
          <a:sy n="61" d="100"/>
        </p:scale>
        <p:origin x="9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922" y="66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471338" cy="51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0" tIns="47111" rIns="94220" bIns="47111" numCol="1" anchor="ctr" anchorCtr="0" compatLnSpc="1">
            <a:prstTxWarp prst="textNoShape">
              <a:avLst/>
            </a:prstTxWarp>
          </a:bodyPr>
          <a:lstStyle>
            <a:lvl1pPr defTabSz="940794" eaLnBrk="1" hangingPunct="1">
              <a:defRPr sz="1200" i="1">
                <a:latin typeface="Times New Roman" pitchFamily="18" charset="0"/>
              </a:defRPr>
            </a:lvl1pPr>
          </a:lstStyle>
          <a:p>
            <a:r>
              <a:rPr lang="en-US" dirty="0"/>
              <a:t>Mission Country Disposal Rate Review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704136" y="1"/>
            <a:ext cx="2372939" cy="51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0" tIns="47111" rIns="94220" bIns="47111" numCol="1" anchor="ctr" anchorCtr="0" compatLnSpc="1">
            <a:prstTxWarp prst="textNoShape">
              <a:avLst/>
            </a:prstTxWarp>
          </a:bodyPr>
          <a:lstStyle>
            <a:lvl1pPr algn="r" defTabSz="940794" eaLnBrk="1" hangingPunct="1">
              <a:defRPr sz="1200" i="1">
                <a:latin typeface="Times New Roman" pitchFamily="18" charset="0"/>
              </a:defRPr>
            </a:lvl1pPr>
          </a:lstStyle>
          <a:p>
            <a:r>
              <a:rPr lang="en-US" dirty="0"/>
              <a:t>August 15, 2019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557" y="8895563"/>
            <a:ext cx="3066518" cy="46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0" tIns="47111" rIns="94220" bIns="47111" numCol="1" anchor="ctr" anchorCtr="0" compatLnSpc="1">
            <a:prstTxWarp prst="textNoShape">
              <a:avLst/>
            </a:prstTxWarp>
          </a:bodyPr>
          <a:lstStyle>
            <a:lvl1pPr algn="r" defTabSz="940794" eaLnBrk="1" hangingPunct="1">
              <a:defRPr sz="1200">
                <a:latin typeface="Times New Roman" pitchFamily="18" charset="0"/>
              </a:defRPr>
            </a:lvl1pPr>
          </a:lstStyle>
          <a:p>
            <a:fld id="{466756D6-CE19-4970-AB6C-D75B043B11A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D3D3942-6852-4E93-AE14-541FC78D5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8" y="8751863"/>
            <a:ext cx="1821180" cy="57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116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88996" cy="46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2" tIns="46340" rIns="92682" bIns="46340" numCol="1" anchor="t" anchorCtr="0" compatLnSpc="1">
            <a:prstTxWarp prst="textNoShape">
              <a:avLst/>
            </a:prstTxWarp>
          </a:bodyPr>
          <a:lstStyle>
            <a:lvl1pPr defTabSz="926368">
              <a:defRPr sz="1200"/>
            </a:lvl1pPr>
          </a:lstStyle>
          <a:p>
            <a:r>
              <a:rPr lang="en-US" dirty="0"/>
              <a:t>Mission Country Disposal Rate Review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5374" y="1"/>
            <a:ext cx="3087390" cy="46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2" tIns="46340" rIns="92682" bIns="46340" numCol="1" anchor="t" anchorCtr="0" compatLnSpc="1">
            <a:prstTxWarp prst="textNoShape">
              <a:avLst/>
            </a:prstTxWarp>
          </a:bodyPr>
          <a:lstStyle>
            <a:lvl1pPr algn="r" defTabSz="926368">
              <a:defRPr sz="1200"/>
            </a:lvl1pPr>
          </a:lstStyle>
          <a:p>
            <a:r>
              <a:rPr lang="en-US" dirty="0"/>
              <a:t>August 15, 2019</a:t>
            </a:r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690563"/>
            <a:ext cx="4714875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378" y="4455788"/>
            <a:ext cx="5172944" cy="4230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2" tIns="46340" rIns="92682" bIns="463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4775"/>
            <a:ext cx="3088996" cy="46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2" tIns="46340" rIns="92682" bIns="46340" numCol="1" anchor="b" anchorCtr="0" compatLnSpc="1">
            <a:prstTxWarp prst="textNoShape">
              <a:avLst/>
            </a:prstTxWarp>
          </a:bodyPr>
          <a:lstStyle>
            <a:lvl1pPr defTabSz="926368">
              <a:defRPr sz="1200"/>
            </a:lvl1pPr>
          </a:lstStyle>
          <a:p>
            <a:endParaRPr lang="en-US" dirty="0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5374" y="8914775"/>
            <a:ext cx="3087390" cy="46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2" tIns="46340" rIns="92682" bIns="46340" numCol="1" anchor="b" anchorCtr="0" compatLnSpc="1">
            <a:prstTxWarp prst="textNoShape">
              <a:avLst/>
            </a:prstTxWarp>
          </a:bodyPr>
          <a:lstStyle>
            <a:lvl1pPr algn="r" defTabSz="926368">
              <a:defRPr sz="1200"/>
            </a:lvl1pPr>
          </a:lstStyle>
          <a:p>
            <a:fld id="{319421D5-4958-446B-A47B-EC92534921C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5967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Mission Country Disposal Rate Review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August 15,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6BD4B-21C7-4A76-8B46-B75E198E68F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30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5601">
              <a:defRPr sz="2000">
                <a:solidFill>
                  <a:schemeClr val="tx1"/>
                </a:solidFill>
                <a:latin typeface="Arial" charset="0"/>
              </a:defRPr>
            </a:lvl1pPr>
            <a:lvl2pPr marL="750071" indent="-288489" defTabSz="945601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53954" indent="-230791" defTabSz="945601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15536" indent="-230791" defTabSz="945601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77119" indent="-230791" defTabSz="945601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38700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00281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61863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23445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>
                <a:latin typeface="Tahoma" pitchFamily="34" charset="0"/>
              </a:rPr>
              <a:t>Mission Country Disposal Rate Review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5601">
              <a:defRPr sz="2000">
                <a:solidFill>
                  <a:schemeClr val="tx1"/>
                </a:solidFill>
                <a:latin typeface="Arial" charset="0"/>
              </a:defRPr>
            </a:lvl1pPr>
            <a:lvl2pPr marL="750071" indent="-288489" defTabSz="945601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53954" indent="-230791" defTabSz="945601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15536" indent="-230791" defTabSz="945601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77119" indent="-230791" defTabSz="945601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38700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00281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61863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23445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>
                <a:latin typeface="Tahoma" pitchFamily="34" charset="0"/>
              </a:rPr>
              <a:t>August 15, 2019</a:t>
            </a:r>
          </a:p>
        </p:txBody>
      </p:sp>
      <p:sp>
        <p:nvSpPr>
          <p:cNvPr id="134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45601">
              <a:defRPr sz="2000">
                <a:solidFill>
                  <a:schemeClr val="tx1"/>
                </a:solidFill>
                <a:latin typeface="Arial" charset="0"/>
              </a:defRPr>
            </a:lvl1pPr>
            <a:lvl2pPr marL="750071" indent="-288489" defTabSz="945601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53954" indent="-230791" defTabSz="945601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15536" indent="-230791" defTabSz="945601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77119" indent="-230791" defTabSz="945601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38700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00281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61863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23445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1200" dirty="0">
              <a:latin typeface="Tahoma" pitchFamily="34" charset="0"/>
            </a:endParaRPr>
          </a:p>
        </p:txBody>
      </p:sp>
      <p:sp>
        <p:nvSpPr>
          <p:cNvPr id="134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601">
              <a:defRPr sz="2000">
                <a:solidFill>
                  <a:schemeClr val="tx1"/>
                </a:solidFill>
                <a:latin typeface="Arial" charset="0"/>
              </a:defRPr>
            </a:lvl1pPr>
            <a:lvl2pPr marL="750071" indent="-288489" defTabSz="945601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53954" indent="-230791" defTabSz="945601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15536" indent="-230791" defTabSz="945601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77119" indent="-230791" defTabSz="945601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38700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00281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61863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23445" indent="-230791" defTabSz="94560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6B3B2AA-0585-40BA-97D3-BC4101015B4A}" type="slidenum">
              <a:rPr lang="en-US" altLang="en-US" sz="1200">
                <a:latin typeface="Tahoma" pitchFamily="34" charset="0"/>
              </a:rPr>
              <a:pPr/>
              <a:t>16</a:t>
            </a:fld>
            <a:endParaRPr lang="en-US" altLang="en-US" sz="1200" dirty="0">
              <a:latin typeface="Tahoma" pitchFamily="34" charset="0"/>
            </a:endParaRPr>
          </a:p>
        </p:txBody>
      </p:sp>
      <p:sp>
        <p:nvSpPr>
          <p:cNvPr id="134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4600" y="712788"/>
            <a:ext cx="4875213" cy="3657600"/>
          </a:xfrm>
          <a:ln/>
        </p:spPr>
      </p:sp>
      <p:sp>
        <p:nvSpPr>
          <p:cNvPr id="134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727" y="4612692"/>
            <a:ext cx="5407348" cy="4369328"/>
          </a:xfrm>
          <a:noFill/>
        </p:spPr>
        <p:txBody>
          <a:bodyPr/>
          <a:lstStyle/>
          <a:p>
            <a:r>
              <a:rPr lang="en-US" altLang="en-US" dirty="0"/>
              <a:t>KEN</a:t>
            </a:r>
          </a:p>
        </p:txBody>
      </p:sp>
    </p:spTree>
    <p:extLst>
      <p:ext uri="{BB962C8B-B14F-4D97-AF65-F5344CB8AC3E}">
        <p14:creationId xmlns:p14="http://schemas.microsoft.com/office/powerpoint/2010/main" val="1918622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ltGray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38916" name="Group 4"/>
            <p:cNvGrpSpPr>
              <a:grpSpLocks/>
            </p:cNvGrpSpPr>
            <p:nvPr/>
          </p:nvGrpSpPr>
          <p:grpSpPr bwMode="auto">
            <a:xfrm>
              <a:off x="381" y="2280"/>
              <a:ext cx="5369" cy="48"/>
              <a:chOff x="381" y="2280"/>
              <a:chExt cx="5369" cy="48"/>
            </a:xfrm>
          </p:grpSpPr>
          <p:sp>
            <p:nvSpPr>
              <p:cNvPr id="38917" name="Line 5"/>
              <p:cNvSpPr>
                <a:spLocks noChangeShapeType="1"/>
              </p:cNvSpPr>
              <p:nvPr/>
            </p:nvSpPr>
            <p:spPr bwMode="ltGray">
              <a:xfrm>
                <a:off x="381" y="2328"/>
                <a:ext cx="5369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918" name="Line 6"/>
              <p:cNvSpPr>
                <a:spLocks noChangeShapeType="1"/>
              </p:cNvSpPr>
              <p:nvPr/>
            </p:nvSpPr>
            <p:spPr bwMode="ltGray">
              <a:xfrm>
                <a:off x="381" y="2280"/>
                <a:ext cx="5369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8919" name="Rectangle 7"/>
            <p:cNvSpPr>
              <a:spLocks noChangeArrowheads="1"/>
            </p:cNvSpPr>
            <p:nvPr/>
          </p:nvSpPr>
          <p:spPr bwMode="ltGray">
            <a:xfrm>
              <a:off x="384" y="960"/>
              <a:ext cx="5375" cy="38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892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1371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fld id="{C4D9DD28-B3DB-4549-B3CE-C075F373817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68246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4188" y="266700"/>
            <a:ext cx="2081212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0550" y="266700"/>
            <a:ext cx="6091238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3797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2222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549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9028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5731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5137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19332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64773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7170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128125" cy="6858000"/>
            <a:chOff x="0" y="0"/>
            <a:chExt cx="5750" cy="4320"/>
          </a:xfrm>
        </p:grpSpPr>
        <p:sp>
          <p:nvSpPr>
            <p:cNvPr id="37891" name="Rectangle 3"/>
            <p:cNvSpPr>
              <a:spLocks noChangeArrowheads="1"/>
            </p:cNvSpPr>
            <p:nvPr/>
          </p:nvSpPr>
          <p:spPr bwMode="ltGray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37892" name="Group 4"/>
            <p:cNvGrpSpPr>
              <a:grpSpLocks/>
            </p:cNvGrpSpPr>
            <p:nvPr/>
          </p:nvGrpSpPr>
          <p:grpSpPr bwMode="auto">
            <a:xfrm>
              <a:off x="381" y="888"/>
              <a:ext cx="5369" cy="48"/>
              <a:chOff x="381" y="888"/>
              <a:chExt cx="5369" cy="48"/>
            </a:xfrm>
          </p:grpSpPr>
          <p:sp>
            <p:nvSpPr>
              <p:cNvPr id="37893" name="Line 5"/>
              <p:cNvSpPr>
                <a:spLocks noChangeShapeType="1"/>
              </p:cNvSpPr>
              <p:nvPr/>
            </p:nvSpPr>
            <p:spPr bwMode="ltGray">
              <a:xfrm>
                <a:off x="381" y="936"/>
                <a:ext cx="5369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894" name="Line 6"/>
              <p:cNvSpPr>
                <a:spLocks noChangeShapeType="1"/>
              </p:cNvSpPr>
              <p:nvPr/>
            </p:nvSpPr>
            <p:spPr bwMode="ltGray">
              <a:xfrm>
                <a:off x="381" y="888"/>
                <a:ext cx="5369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66700"/>
            <a:ext cx="7791450" cy="11049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90700"/>
            <a:ext cx="777240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fld id="{A0EC6568-F83B-4BC2-A892-747E7CDCB10E}" type="slidenum">
              <a:rPr lang="en-US" sz="1400" b="1">
                <a:solidFill>
                  <a:schemeClr val="bg1"/>
                </a:solidFill>
              </a:rPr>
              <a:pPr algn="ctr"/>
              <a:t>‹#›</a:t>
            </a:fld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35764BC-8925-4F14-B014-9B5A95DF3F6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7086600" cy="990600"/>
          </a:xfrm>
        </p:spPr>
        <p:txBody>
          <a:bodyPr/>
          <a:lstStyle/>
          <a:p>
            <a:pPr algn="l"/>
            <a:r>
              <a:rPr lang="en-US" dirty="0"/>
              <a:t>August 15, 2019</a:t>
            </a:r>
            <a:endParaRPr lang="en-US" sz="2400" dirty="0"/>
          </a:p>
        </p:txBody>
      </p:sp>
      <p:pic>
        <p:nvPicPr>
          <p:cNvPr id="2068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43338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676400" y="2286000"/>
            <a:ext cx="69342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Mission Country Disposal</a:t>
            </a:r>
            <a:br>
              <a:rPr lang="en-US" sz="3600" dirty="0"/>
            </a:br>
            <a:r>
              <a:rPr lang="en-US" sz="3600" dirty="0"/>
              <a:t>Solid Waste Rate Review</a:t>
            </a:r>
            <a:endParaRPr lang="en-US" sz="36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F75DE1-D265-417A-B20E-161EED504B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3999" y="126405"/>
            <a:ext cx="5553075" cy="133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748689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costs reasonable?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90700"/>
            <a:ext cx="7772400" cy="468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Looked at costs from three separate perspectives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Detailed review of costs and changes by key cost components from 2017 to 2019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Comparison of cost increases with CPI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CPI increased by 4.4% from 2017 to 2019.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Excluding detailed review of key cost drivers like MRF and direct labor, all other costs increased by 2% over the last two years (about 1% annually).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Rates in comparable communities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1670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47A42ED-67BC-4EA5-9A8D-A37FED1F7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87" y="533400"/>
            <a:ext cx="8563025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152730"/>
      </p:ext>
    </p:extLst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66700"/>
            <a:ext cx="8553450" cy="1104900"/>
          </a:xfrm>
        </p:spPr>
        <p:txBody>
          <a:bodyPr/>
          <a:lstStyle/>
          <a:p>
            <a:r>
              <a:rPr lang="en-US" sz="3600" dirty="0"/>
              <a:t>What’s a reasonable return on these costs?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76400"/>
            <a:ext cx="3810000" cy="483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Allowable costs (operations and maintenance)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8% operating profit </a:t>
            </a:r>
          </a:p>
          <a:p>
            <a:pPr>
              <a:lnSpc>
                <a:spcPct val="90000"/>
              </a:lnSpc>
            </a:pPr>
            <a:r>
              <a:rPr lang="en-US" dirty="0"/>
              <a:t>Pass-through costs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Recovery but no profit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Landfill fees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Franchise fees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Related party transactions: rent, transportation, interest, MRF</a:t>
            </a:r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676400"/>
            <a:ext cx="3810000" cy="4533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Excluded costs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profit or recovery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Charitable and political contributions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Entertainment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Income taxes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Non-IRS approved profit-sharing plans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Fines and penalties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Limits on officer compensation</a:t>
            </a:r>
          </a:p>
        </p:txBody>
      </p:sp>
    </p:spTree>
    <p:extLst>
      <p:ext uri="{BB962C8B-B14F-4D97-AF65-F5344CB8AC3E}">
        <p14:creationId xmlns:p14="http://schemas.microsoft.com/office/powerpoint/2010/main" val="194138467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3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3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3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3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3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3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 MCD Rate Request 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Costs are reasonable.</a:t>
            </a:r>
          </a:p>
          <a:p>
            <a:r>
              <a:rPr lang="en-US" dirty="0"/>
              <a:t>Proposed rate increase meets “reasonable return” criteria.</a:t>
            </a:r>
          </a:p>
        </p:txBody>
      </p:sp>
    </p:spTree>
    <p:extLst>
      <p:ext uri="{BB962C8B-B14F-4D97-AF65-F5344CB8AC3E}">
        <p14:creationId xmlns:p14="http://schemas.microsoft.com/office/powerpoint/2010/main" val="967438769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F95A8-F469-4C04-BE3A-5ACAD5B3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Franchise Fee to 10%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8D32D-667F-4FF0-9240-8B7DEE71A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90700"/>
            <a:ext cx="7772400" cy="3314700"/>
          </a:xfrm>
        </p:spPr>
        <p:txBody>
          <a:bodyPr/>
          <a:lstStyle/>
          <a:p>
            <a:r>
              <a:rPr lang="en-US" dirty="0"/>
              <a:t>Two Impacts</a:t>
            </a:r>
          </a:p>
          <a:p>
            <a:pPr lvl="1"/>
            <a:r>
              <a:rPr lang="en-US" dirty="0"/>
              <a:t>Rate increase of 4.4% needed even without MCD rate consideration.</a:t>
            </a:r>
          </a:p>
          <a:p>
            <a:pPr lvl="1"/>
            <a:r>
              <a:rPr lang="en-US" dirty="0"/>
              <a:t>MCD rate increase would be 26.43% (like Cayucos) rather than 25.31%.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0726BC-C450-4671-AACC-FBDF3B2E4ADD}"/>
              </a:ext>
            </a:extLst>
          </p:cNvPr>
          <p:cNvSpPr txBox="1"/>
          <p:nvPr/>
        </p:nvSpPr>
        <p:spPr>
          <a:xfrm>
            <a:off x="1905000" y="4558532"/>
            <a:ext cx="55626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Compound impact: 32.05%.</a:t>
            </a:r>
          </a:p>
        </p:txBody>
      </p:sp>
    </p:spTree>
    <p:extLst>
      <p:ext uri="{BB962C8B-B14F-4D97-AF65-F5344CB8AC3E}">
        <p14:creationId xmlns:p14="http://schemas.microsoft.com/office/powerpoint/2010/main" val="245499413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E15B1-2DCC-415D-9237-16EC42AD0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Franchise Fee: 6% vs 10%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C6DCFE-7F0C-4405-82CA-60264C3EF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73" y="1905000"/>
            <a:ext cx="8861127" cy="24384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45880491"/>
      </p:ext>
    </p:extLst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</a:p>
        </p:txBody>
      </p:sp>
      <p:pic>
        <p:nvPicPr>
          <p:cNvPr id="102404" name="Picture 3" descr="PE06568_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8999" y="2417762"/>
            <a:ext cx="2840037" cy="2840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443216"/>
      </p:ext>
    </p:extLst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59" y="152400"/>
            <a:ext cx="6584830" cy="533400"/>
          </a:xfrm>
        </p:spPr>
        <p:txBody>
          <a:bodyPr/>
          <a:lstStyle/>
          <a:p>
            <a:r>
              <a:rPr lang="en-US" sz="3200" dirty="0"/>
              <a:t>Allowed Revenue Increase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637529-5CF8-49D3-BD58-25674372D5F8}"/>
              </a:ext>
            </a:extLst>
          </p:cNvPr>
          <p:cNvSpPr txBox="1"/>
          <p:nvPr/>
        </p:nvSpPr>
        <p:spPr>
          <a:xfrm>
            <a:off x="1447800" y="63201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</a:t>
            </a:r>
            <a:r>
              <a:rPr lang="en-US" sz="1800" dirty="0"/>
              <a:t>Adjustment for 6% franchise fee on Cambria and 10% in Cayucos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B9722F-5F8C-427C-A9D6-385F56041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59" y="685800"/>
            <a:ext cx="7852814" cy="563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84189"/>
      </p:ext>
    </p:extLst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4FCD5-A662-411A-A6ED-D4B7052D3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MRF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4E432-48F4-452B-B06D-9D2BC5091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Waste Connections believes MRF rates not subject to regulatory review.</a:t>
            </a:r>
          </a:p>
          <a:p>
            <a:pPr lvl="1"/>
            <a:r>
              <a:rPr lang="en-US" dirty="0"/>
              <a:t>Basis for setting these rates is proprietary and not subject to disclosure under the Franchise Agreements.</a:t>
            </a:r>
          </a:p>
          <a:p>
            <a:r>
              <a:rPr lang="en-US" dirty="0"/>
              <a:t>But two key factors</a:t>
            </a:r>
          </a:p>
          <a:p>
            <a:pPr lvl="1"/>
            <a:r>
              <a:rPr lang="en-US" dirty="0"/>
              <a:t>Competitive rates.</a:t>
            </a:r>
          </a:p>
          <a:p>
            <a:pPr lvl="1"/>
            <a:r>
              <a:rPr lang="en-US" dirty="0"/>
              <a:t>Higher costs, lower revenues. </a:t>
            </a:r>
          </a:p>
        </p:txBody>
      </p:sp>
    </p:spTree>
    <p:extLst>
      <p:ext uri="{BB962C8B-B14F-4D97-AF65-F5344CB8AC3E}">
        <p14:creationId xmlns:p14="http://schemas.microsoft.com/office/powerpoint/2010/main" val="343208687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7094E5-FF47-422E-9B70-4F79FFE20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87" y="1219200"/>
            <a:ext cx="8853853" cy="3143299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EC5CF8BB-BCB6-4CE6-8A38-C884AF238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08" y="266700"/>
            <a:ext cx="8252692" cy="1104900"/>
          </a:xfrm>
        </p:spPr>
        <p:txBody>
          <a:bodyPr/>
          <a:lstStyle/>
          <a:p>
            <a:r>
              <a:rPr lang="en-US" dirty="0"/>
              <a:t>MRF Options</a:t>
            </a:r>
          </a:p>
        </p:txBody>
      </p:sp>
    </p:spTree>
    <p:extLst>
      <p:ext uri="{BB962C8B-B14F-4D97-AF65-F5344CB8AC3E}">
        <p14:creationId xmlns:p14="http://schemas.microsoft.com/office/powerpoint/2010/main" val="3319942515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Purpose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790700"/>
            <a:ext cx="3962400" cy="4152900"/>
          </a:xfrm>
        </p:spPr>
        <p:txBody>
          <a:bodyPr/>
          <a:lstStyle/>
          <a:p>
            <a:r>
              <a:rPr lang="en-US" dirty="0"/>
              <a:t>Analyze rate request from MCD for:</a:t>
            </a:r>
          </a:p>
          <a:p>
            <a:pPr lvl="1"/>
            <a:r>
              <a:rPr lang="en-US" dirty="0"/>
              <a:t>Cayucos Sanitary District 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Cambria Community Services District</a:t>
            </a:r>
          </a:p>
          <a:p>
            <a:pPr lvl="2"/>
            <a:r>
              <a:rPr lang="en-US" sz="2400" dirty="0"/>
              <a:t>Plus impact of increasing franchise fee from 6% to 10%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Why jointly?</a:t>
            </a:r>
          </a:p>
          <a:p>
            <a:pPr lvl="1"/>
            <a:r>
              <a:rPr lang="en-US" dirty="0"/>
              <a:t>Same services</a:t>
            </a:r>
          </a:p>
          <a:p>
            <a:pPr lvl="1"/>
            <a:r>
              <a:rPr lang="en-US" dirty="0"/>
              <a:t>Similar franchise agreements</a:t>
            </a:r>
          </a:p>
          <a:p>
            <a:pPr lvl="1"/>
            <a:r>
              <a:rPr lang="en-US" dirty="0"/>
              <a:t>Same rate review methodologies</a:t>
            </a:r>
          </a:p>
          <a:p>
            <a:pPr lvl="1"/>
            <a:r>
              <a:rPr lang="en-US" dirty="0"/>
              <a:t>Financial information closely related for each agency  </a:t>
            </a:r>
          </a:p>
        </p:txBody>
      </p:sp>
    </p:spTree>
    <p:extLst>
      <p:ext uri="{BB962C8B-B14F-4D97-AF65-F5344CB8AC3E}">
        <p14:creationId xmlns:p14="http://schemas.microsoft.com/office/powerpoint/2010/main" val="250996545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6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6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6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6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6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6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DC33F29-C2FA-4FFC-9FA2-D95AC00F3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MRF Cost Drivers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B3E0C-A453-4E4E-84C6-24A3A1E66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90700"/>
            <a:ext cx="7772400" cy="5067300"/>
          </a:xfrm>
        </p:spPr>
        <p:txBody>
          <a:bodyPr/>
          <a:lstStyle/>
          <a:p>
            <a:r>
              <a:rPr lang="en-US" sz="2400" dirty="0"/>
              <a:t>Collapse of markets in China affects both costs and revenues.</a:t>
            </a:r>
          </a:p>
          <a:p>
            <a:pPr lvl="1"/>
            <a:r>
              <a:rPr lang="en-US" sz="2200" dirty="0"/>
              <a:t>Quality of recycled product needs to be higher (resulting in higher costs).</a:t>
            </a:r>
          </a:p>
          <a:p>
            <a:pPr lvl="1"/>
            <a:r>
              <a:rPr lang="en-US" sz="2200" dirty="0"/>
              <a:t>Price of recycled products is significantly lower.</a:t>
            </a:r>
          </a:p>
          <a:p>
            <a:r>
              <a:rPr lang="en-US" sz="2400" dirty="0"/>
              <a:t>Reasonable to expect higher operating ratio when revenues are also at risk (especially in volatile markets).</a:t>
            </a:r>
          </a:p>
          <a:p>
            <a:r>
              <a:rPr lang="en-US" sz="2400" dirty="0"/>
              <a:t>Answering “what’s reasonable?” is tough when the Rate Manual did not foresee this situation.</a:t>
            </a:r>
          </a:p>
          <a:p>
            <a:pPr lvl="1"/>
            <a:r>
              <a:rPr lang="en-US" sz="2200" dirty="0"/>
              <a:t>Key factor recommendation to update the Rate Manual.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351646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78C5-29D8-4EF6-AD52-7C18FA73A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MRF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40AFF-76B8-4384-A654-DAB83B31C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cost is acceptable.</a:t>
            </a:r>
          </a:p>
          <a:p>
            <a:pPr lvl="1"/>
            <a:r>
              <a:rPr lang="en-US" dirty="0"/>
              <a:t>Higher costs and lower revenues undoubtedly faced by the MRF.</a:t>
            </a:r>
          </a:p>
          <a:p>
            <a:pPr lvl="1"/>
            <a:r>
              <a:rPr lang="en-US" dirty="0"/>
              <a:t>Most cost-effective option.</a:t>
            </a:r>
          </a:p>
          <a:p>
            <a:pPr lvl="1"/>
            <a:r>
              <a:rPr lang="en-US" dirty="0"/>
              <a:t>Lack of guidance in the Rate Manual.</a:t>
            </a:r>
          </a:p>
        </p:txBody>
      </p:sp>
    </p:spTree>
    <p:extLst>
      <p:ext uri="{BB962C8B-B14F-4D97-AF65-F5344CB8AC3E}">
        <p14:creationId xmlns:p14="http://schemas.microsoft.com/office/powerpoint/2010/main" val="3623246113"/>
      </p:ext>
    </p:extLst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Three Year Rate Review Cycle  </a:t>
            </a:r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790700"/>
            <a:ext cx="3810000" cy="5067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dirty="0">
                <a:solidFill>
                  <a:schemeClr val="tx2"/>
                </a:solidFill>
              </a:rPr>
              <a:t>Base Year.</a:t>
            </a:r>
            <a:r>
              <a:rPr lang="en-US" altLang="en-US" sz="2400" dirty="0"/>
              <a:t>  The first year of the cycle - </a:t>
            </a:r>
            <a:r>
              <a:rPr lang="en-US" altLang="en-US" sz="2400" i="1" dirty="0"/>
              <a:t>Base Year</a:t>
            </a:r>
            <a:r>
              <a:rPr lang="en-US" altLang="en-US" sz="2400" dirty="0"/>
              <a:t> - requires comprehensive, detailed analysis of revenues, expenses and operating data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Last “base year” analysis completed in December 2015</a:t>
            </a:r>
          </a:p>
          <a:p>
            <a:pPr lvl="1">
              <a:lnSpc>
                <a:spcPct val="90000"/>
              </a:lnSpc>
            </a:pPr>
            <a:r>
              <a:rPr lang="en-US" altLang="en-US" sz="2200" u="sng" dirty="0"/>
              <a:t>This is a “base year” review </a:t>
            </a:r>
            <a:endParaRPr lang="en-US" altLang="en-US" sz="2000" u="sng" dirty="0"/>
          </a:p>
        </p:txBody>
      </p:sp>
      <p:sp>
        <p:nvSpPr>
          <p:cNvPr id="21300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752600"/>
            <a:ext cx="3810000" cy="483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dirty="0">
                <a:solidFill>
                  <a:schemeClr val="tx2"/>
                </a:solidFill>
              </a:rPr>
              <a:t>Interim Years.</a:t>
            </a:r>
            <a:r>
              <a:rPr lang="en-US" altLang="en-US" sz="2400" dirty="0"/>
              <a:t>  In second and third years, SCSS is eligible for </a:t>
            </a:r>
            <a:r>
              <a:rPr lang="en-US" altLang="en-US" sz="2400" i="1" dirty="0"/>
              <a:t>Interim Year </a:t>
            </a:r>
            <a:r>
              <a:rPr lang="en-US" altLang="en-US" sz="2400" dirty="0"/>
              <a:t>rate adjustments that address three key change factors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Consumer price index (CPI) 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“Pass-though costs” (primarily landfill fees)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Adjustment for franchise fees  </a:t>
            </a:r>
          </a:p>
        </p:txBody>
      </p:sp>
    </p:spTree>
    <p:extLst>
      <p:ext uri="{BB962C8B-B14F-4D97-AF65-F5344CB8AC3E}">
        <p14:creationId xmlns:p14="http://schemas.microsoft.com/office/powerpoint/2010/main" val="54418585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3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3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3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3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3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3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30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30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Findings: MCD Rate Request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02676"/>
            <a:ext cx="8001000" cy="4914900"/>
          </a:xfrm>
        </p:spPr>
        <p:txBody>
          <a:bodyPr/>
          <a:lstStyle/>
          <a:p>
            <a:r>
              <a:rPr lang="en-US" sz="2800" dirty="0"/>
              <a:t>Complete application.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Two amendments after first submittal in October 2018.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Final application: July 25, 2019. </a:t>
            </a:r>
          </a:p>
          <a:p>
            <a:pPr>
              <a:spcBef>
                <a:spcPts val="900"/>
              </a:spcBef>
            </a:pPr>
            <a:r>
              <a:rPr lang="en-US" sz="2800" dirty="0"/>
              <a:t>Comprehensive level of service – curbside trash, recycling and green waste – at very competitive rates compared with similar communities.</a:t>
            </a:r>
          </a:p>
          <a:p>
            <a:pPr>
              <a:spcBef>
                <a:spcPts val="900"/>
              </a:spcBef>
            </a:pPr>
            <a:r>
              <a:rPr lang="en-US" sz="2800" dirty="0"/>
              <a:t>Need for updated rate-setting framework.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874BC-1F6C-4081-A1FE-47BAA6EEC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48FC8-984C-4E30-AC27-75761361D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MCD request for 25.31% rate increase.</a:t>
            </a:r>
          </a:p>
          <a:p>
            <a:pPr lvl="1"/>
            <a:r>
              <a:rPr lang="en-US" dirty="0"/>
              <a:t>Compares with initial request of 38.68%.</a:t>
            </a:r>
          </a:p>
        </p:txBody>
      </p:sp>
    </p:spTree>
    <p:extLst>
      <p:ext uri="{BB962C8B-B14F-4D97-AF65-F5344CB8AC3E}">
        <p14:creationId xmlns:p14="http://schemas.microsoft.com/office/powerpoint/2010/main" val="3400901805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BA622-D7C7-462D-99D3-EC0A3AE44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Family Residential Rates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D84634-04FC-486F-905D-F0728297A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" y="1905000"/>
            <a:ext cx="8101496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65267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0C26-756C-4238-9840-5761D90DD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Cost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22C92-B7FC-4785-9BC7-01BBE33EA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90700"/>
            <a:ext cx="7772400" cy="4800600"/>
          </a:xfrm>
        </p:spPr>
        <p:txBody>
          <a:bodyPr/>
          <a:lstStyle/>
          <a:p>
            <a:r>
              <a:rPr lang="en-US" sz="2800" dirty="0"/>
              <a:t>Ultimately resolved all concerns that surfaced in further analysis of proposed 2019 costs.</a:t>
            </a:r>
          </a:p>
          <a:p>
            <a:r>
              <a:rPr lang="en-US" sz="2800" dirty="0"/>
              <a:t>Two key cost drivers:</a:t>
            </a:r>
          </a:p>
          <a:p>
            <a:pPr lvl="1"/>
            <a:r>
              <a:rPr lang="en-US" sz="2400" dirty="0"/>
              <a:t>MRF Operations</a:t>
            </a:r>
          </a:p>
          <a:p>
            <a:pPr lvl="1"/>
            <a:r>
              <a:rPr lang="en-US" sz="2400" dirty="0"/>
              <a:t>Direct Labor 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3482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36465-7B5E-41D7-8497-07B3DD47E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MRF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57477-8E29-4D6A-8D74-7791D86FA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90700"/>
            <a:ext cx="7772400" cy="4610100"/>
          </a:xfrm>
        </p:spPr>
        <p:txBody>
          <a:bodyPr/>
          <a:lstStyle/>
          <a:p>
            <a:r>
              <a:rPr lang="en-US" dirty="0"/>
              <a:t>Cost per ton increases from $10.17 in 2017 to $67.50 in 2019.</a:t>
            </a:r>
          </a:p>
          <a:p>
            <a:pPr lvl="1"/>
            <a:r>
              <a:rPr lang="en-US" dirty="0"/>
              <a:t>Annual cost increase of $264,000.</a:t>
            </a:r>
          </a:p>
          <a:p>
            <a:pPr lvl="1"/>
            <a:r>
              <a:rPr lang="en-US" dirty="0"/>
              <a:t>Accounts for about 25% of proposed increase.</a:t>
            </a:r>
          </a:p>
          <a:p>
            <a:r>
              <a:rPr lang="en-US" dirty="0"/>
              <a:t>Market realities facing all recyclers: higher costs, lower revenues.</a:t>
            </a:r>
          </a:p>
          <a:p>
            <a:r>
              <a:rPr lang="en-US" dirty="0"/>
              <a:t>Higher costs of other alternatives.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72056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FC125-D0C9-41C5-A1DE-4632A167D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Labor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AE674-DF9B-468D-935A-E38C2E277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by 23% from 2017 to 2019</a:t>
            </a:r>
          </a:p>
          <a:p>
            <a:pPr lvl="1"/>
            <a:r>
              <a:rPr lang="en-US" dirty="0"/>
              <a:t>Cost of living and market adjustment for retention/attraction: 9%</a:t>
            </a:r>
          </a:p>
          <a:p>
            <a:pPr lvl="1"/>
            <a:r>
              <a:rPr lang="en-US" dirty="0"/>
              <a:t>Correction of past direct labor allocations: 14%</a:t>
            </a:r>
          </a:p>
          <a:p>
            <a:pPr lvl="1"/>
            <a:r>
              <a:rPr lang="en-US" dirty="0"/>
              <a:t>Accounts for about 30% of proposed increase  </a:t>
            </a:r>
          </a:p>
        </p:txBody>
      </p:sp>
    </p:spTree>
    <p:extLst>
      <p:ext uri="{BB962C8B-B14F-4D97-AF65-F5344CB8AC3E}">
        <p14:creationId xmlns:p14="http://schemas.microsoft.com/office/powerpoint/2010/main" val="2010387773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Key Rate Review Factors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much does it cost to provide required service levels?</a:t>
            </a:r>
          </a:p>
          <a:p>
            <a:r>
              <a:rPr lang="en-US" dirty="0"/>
              <a:t>Are these costs reasonable?</a:t>
            </a:r>
          </a:p>
          <a:p>
            <a:r>
              <a:rPr lang="en-US" dirty="0"/>
              <a:t>And if so, what is a reasonable level of return on these?</a:t>
            </a:r>
          </a:p>
        </p:txBody>
      </p:sp>
    </p:spTree>
    <p:extLst>
      <p:ext uri="{BB962C8B-B14F-4D97-AF65-F5344CB8AC3E}">
        <p14:creationId xmlns:p14="http://schemas.microsoft.com/office/powerpoint/2010/main" val="2135584600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Side Bar White">
  <a:themeElements>
    <a:clrScheme name="Side Bar White 4">
      <a:dk1>
        <a:srgbClr val="000000"/>
      </a:dk1>
      <a:lt1>
        <a:srgbClr val="FFFFFF"/>
      </a:lt1>
      <a:dk2>
        <a:srgbClr val="006666"/>
      </a:dk2>
      <a:lt2>
        <a:srgbClr val="FFFFFF"/>
      </a:lt2>
      <a:accent1>
        <a:srgbClr val="009999"/>
      </a:accent1>
      <a:accent2>
        <a:srgbClr val="EAEAEA"/>
      </a:accent2>
      <a:accent3>
        <a:srgbClr val="FFFFFF"/>
      </a:accent3>
      <a:accent4>
        <a:srgbClr val="000000"/>
      </a:accent4>
      <a:accent5>
        <a:srgbClr val="AACACA"/>
      </a:accent5>
      <a:accent6>
        <a:srgbClr val="D4D4D4"/>
      </a:accent6>
      <a:hlink>
        <a:srgbClr val="FF5050"/>
      </a:hlink>
      <a:folHlink>
        <a:srgbClr val="CBCBCB"/>
      </a:folHlink>
    </a:clrScheme>
    <a:fontScheme name="Side Bar Whi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de Bar White 1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White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Whit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White 4">
        <a:dk1>
          <a:srgbClr val="000000"/>
        </a:dk1>
        <a:lt1>
          <a:srgbClr val="FFFFFF"/>
        </a:lt1>
        <a:dk2>
          <a:srgbClr val="006666"/>
        </a:dk2>
        <a:lt2>
          <a:srgbClr val="FFFFFF"/>
        </a:lt2>
        <a:accent1>
          <a:srgbClr val="009999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D4D4D4"/>
        </a:accent6>
        <a:hlink>
          <a:srgbClr val="FF5050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H:\Templates\Side Bar White.pot</Template>
  <TotalTime>10998</TotalTime>
  <Words>774</Words>
  <Application>Microsoft Office PowerPoint</Application>
  <PresentationFormat>On-screen Show (4:3)</PresentationFormat>
  <Paragraphs>112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Tahoma</vt:lpstr>
      <vt:lpstr>Times New Roman</vt:lpstr>
      <vt:lpstr>Wingdings</vt:lpstr>
      <vt:lpstr>Side Bar White</vt:lpstr>
      <vt:lpstr>PowerPoint Presentation</vt:lpstr>
      <vt:lpstr>Report Purpose</vt:lpstr>
      <vt:lpstr>Findings: MCD Rate Request</vt:lpstr>
      <vt:lpstr>Rate Recommendation</vt:lpstr>
      <vt:lpstr>Single Family Residential Rates</vt:lpstr>
      <vt:lpstr>Key Cost Drivers</vt:lpstr>
      <vt:lpstr>MRF Operations</vt:lpstr>
      <vt:lpstr>Direct Labor</vt:lpstr>
      <vt:lpstr>Three Key Rate Review Factors</vt:lpstr>
      <vt:lpstr>Are costs reasonable?</vt:lpstr>
      <vt:lpstr>PowerPoint Presentation</vt:lpstr>
      <vt:lpstr>What’s a reasonable return on these costs?</vt:lpstr>
      <vt:lpstr>Conclusion: MCD Rate Request </vt:lpstr>
      <vt:lpstr>Increasing Franchise Fee to 10%</vt:lpstr>
      <vt:lpstr>Franchise Fee: 6% vs 10% </vt:lpstr>
      <vt:lpstr>Questions?</vt:lpstr>
      <vt:lpstr>Allowed Revenue Increase</vt:lpstr>
      <vt:lpstr>MRF Costs</vt:lpstr>
      <vt:lpstr>MRF Options</vt:lpstr>
      <vt:lpstr>MRF Cost Drivers </vt:lpstr>
      <vt:lpstr>MRF Conclusion</vt:lpstr>
      <vt:lpstr>Three Year Rate Review Cycle  </vt:lpstr>
    </vt:vector>
  </TitlesOfParts>
  <Company>City of San Luis Obispo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County Sanitary Service Rate Review</dc:title>
  <dc:creator>Authorized User</dc:creator>
  <cp:lastModifiedBy>William Statler</cp:lastModifiedBy>
  <cp:revision>171</cp:revision>
  <cp:lastPrinted>2019-06-26T19:40:14Z</cp:lastPrinted>
  <dcterms:created xsi:type="dcterms:W3CDTF">2001-08-29T21:42:16Z</dcterms:created>
  <dcterms:modified xsi:type="dcterms:W3CDTF">2019-08-13T07:06:53Z</dcterms:modified>
</cp:coreProperties>
</file>