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24"/>
  </p:notesMasterIdLst>
  <p:handoutMasterIdLst>
    <p:handoutMasterId r:id="rId25"/>
  </p:handoutMasterIdLst>
  <p:sldIdLst>
    <p:sldId id="393" r:id="rId2"/>
    <p:sldId id="381" r:id="rId3"/>
    <p:sldId id="322" r:id="rId4"/>
    <p:sldId id="384" r:id="rId5"/>
    <p:sldId id="394" r:id="rId6"/>
    <p:sldId id="383" r:id="rId7"/>
    <p:sldId id="400" r:id="rId8"/>
    <p:sldId id="401" r:id="rId9"/>
    <p:sldId id="323" r:id="rId10"/>
    <p:sldId id="326" r:id="rId11"/>
    <p:sldId id="372" r:id="rId12"/>
    <p:sldId id="395" r:id="rId13"/>
    <p:sldId id="354" r:id="rId14"/>
    <p:sldId id="402" r:id="rId15"/>
    <p:sldId id="403" r:id="rId16"/>
    <p:sldId id="379" r:id="rId17"/>
    <p:sldId id="397" r:id="rId18"/>
    <p:sldId id="392" r:id="rId19"/>
    <p:sldId id="386" r:id="rId20"/>
    <p:sldId id="390" r:id="rId21"/>
    <p:sldId id="391" r:id="rId22"/>
    <p:sldId id="360" r:id="rId23"/>
  </p:sldIdLst>
  <p:sldSz cx="9144000" cy="6858000" type="screen4x3"/>
  <p:notesSz cx="7077075" cy="936307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 userDrawn="1">
          <p15:clr>
            <a:srgbClr val="A4A3A4"/>
          </p15:clr>
        </p15:guide>
        <p15:guide id="2" pos="222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3300"/>
    <a:srgbClr val="FFFF99"/>
    <a:srgbClr val="CC3300"/>
    <a:srgbClr val="003366"/>
    <a:srgbClr val="FFFFFF"/>
    <a:srgbClr val="CC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9" autoAdjust="0"/>
    <p:restoredTop sz="94660"/>
  </p:normalViewPr>
  <p:slideViewPr>
    <p:cSldViewPr>
      <p:cViewPr varScale="1">
        <p:scale>
          <a:sx n="61" d="100"/>
          <a:sy n="61" d="100"/>
        </p:scale>
        <p:origin x="90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7" d="100"/>
          <a:sy n="47" d="100"/>
        </p:scale>
        <p:origin x="2922" y="66"/>
      </p:cViewPr>
      <p:guideLst>
        <p:guide orient="horz" pos="2949"/>
        <p:guide pos="222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4471338" cy="5123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220" tIns="47111" rIns="94220" bIns="47111" numCol="1" anchor="ctr" anchorCtr="0" compatLnSpc="1">
            <a:prstTxWarp prst="textNoShape">
              <a:avLst/>
            </a:prstTxWarp>
          </a:bodyPr>
          <a:lstStyle>
            <a:lvl1pPr defTabSz="940794" eaLnBrk="1" hangingPunct="1">
              <a:defRPr sz="1200" i="1">
                <a:latin typeface="Times New Roman" pitchFamily="18" charset="0"/>
              </a:defRPr>
            </a:lvl1pPr>
          </a:lstStyle>
          <a:p>
            <a:r>
              <a:rPr lang="en-US" dirty="0"/>
              <a:t>Mission Country Disposal Rate Review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704136" y="1"/>
            <a:ext cx="2372939" cy="5123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220" tIns="47111" rIns="94220" bIns="47111" numCol="1" anchor="ctr" anchorCtr="0" compatLnSpc="1">
            <a:prstTxWarp prst="textNoShape">
              <a:avLst/>
            </a:prstTxWarp>
          </a:bodyPr>
          <a:lstStyle>
            <a:lvl1pPr algn="r" defTabSz="940794" eaLnBrk="1" hangingPunct="1">
              <a:defRPr sz="1200" i="1">
                <a:latin typeface="Times New Roman" pitchFamily="18" charset="0"/>
              </a:defRPr>
            </a:lvl1pPr>
          </a:lstStyle>
          <a:p>
            <a:r>
              <a:rPr lang="en-US" dirty="0"/>
              <a:t>August 15, 2019</a:t>
            </a:r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10557" y="8895563"/>
            <a:ext cx="3066518" cy="467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220" tIns="47111" rIns="94220" bIns="47111" numCol="1" anchor="ctr" anchorCtr="0" compatLnSpc="1">
            <a:prstTxWarp prst="textNoShape">
              <a:avLst/>
            </a:prstTxWarp>
          </a:bodyPr>
          <a:lstStyle>
            <a:lvl1pPr algn="r" defTabSz="940794" eaLnBrk="1" hangingPunct="1">
              <a:defRPr sz="1200">
                <a:latin typeface="Times New Roman" pitchFamily="18" charset="0"/>
              </a:defRPr>
            </a:lvl1pPr>
          </a:lstStyle>
          <a:p>
            <a:fld id="{466756D6-CE19-4970-AB6C-D75B043B11AD}" type="slidenum">
              <a:rPr lang="en-US"/>
              <a:pPr/>
              <a:t>‹#›</a:t>
            </a:fld>
            <a:endParaRPr lang="en-US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5D3D3942-6852-4E93-AE14-541FC78D55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958" y="8751863"/>
            <a:ext cx="1821180" cy="577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711604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3088996" cy="4611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682" tIns="46340" rIns="92682" bIns="46340" numCol="1" anchor="t" anchorCtr="0" compatLnSpc="1">
            <a:prstTxWarp prst="textNoShape">
              <a:avLst/>
            </a:prstTxWarp>
          </a:bodyPr>
          <a:lstStyle>
            <a:lvl1pPr defTabSz="926368">
              <a:defRPr sz="1200"/>
            </a:lvl1pPr>
          </a:lstStyle>
          <a:p>
            <a:r>
              <a:rPr lang="en-US" dirty="0"/>
              <a:t>Mission Country Disposal Rate Review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15374" y="1"/>
            <a:ext cx="3087390" cy="4611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682" tIns="46340" rIns="92682" bIns="46340" numCol="1" anchor="t" anchorCtr="0" compatLnSpc="1">
            <a:prstTxWarp prst="textNoShape">
              <a:avLst/>
            </a:prstTxWarp>
          </a:bodyPr>
          <a:lstStyle>
            <a:lvl1pPr algn="r" defTabSz="926368">
              <a:defRPr sz="1200"/>
            </a:lvl1pPr>
          </a:lstStyle>
          <a:p>
            <a:r>
              <a:rPr lang="en-US" dirty="0"/>
              <a:t>August 15, 2019</a:t>
            </a:r>
          </a:p>
        </p:txBody>
      </p:sp>
      <p:sp>
        <p:nvSpPr>
          <p:cNvPr id="522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4113" y="690563"/>
            <a:ext cx="4714875" cy="35369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22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6378" y="4455788"/>
            <a:ext cx="5172944" cy="42300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682" tIns="46340" rIns="92682" bIns="4634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22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914775"/>
            <a:ext cx="3088996" cy="4611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682" tIns="46340" rIns="92682" bIns="46340" numCol="1" anchor="b" anchorCtr="0" compatLnSpc="1">
            <a:prstTxWarp prst="textNoShape">
              <a:avLst/>
            </a:prstTxWarp>
          </a:bodyPr>
          <a:lstStyle>
            <a:lvl1pPr defTabSz="926368">
              <a:defRPr sz="1200"/>
            </a:lvl1pPr>
          </a:lstStyle>
          <a:p>
            <a:endParaRPr lang="en-US" dirty="0"/>
          </a:p>
        </p:txBody>
      </p:sp>
      <p:sp>
        <p:nvSpPr>
          <p:cNvPr id="522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15374" y="8914775"/>
            <a:ext cx="3087390" cy="4611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682" tIns="46340" rIns="92682" bIns="46340" numCol="1" anchor="b" anchorCtr="0" compatLnSpc="1">
            <a:prstTxWarp prst="textNoShape">
              <a:avLst/>
            </a:prstTxWarp>
          </a:bodyPr>
          <a:lstStyle>
            <a:lvl1pPr algn="r" defTabSz="926368">
              <a:defRPr sz="1200"/>
            </a:lvl1pPr>
          </a:lstStyle>
          <a:p>
            <a:fld id="{319421D5-4958-446B-A47B-EC92534921C4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855967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Mission Country Disposal Rate Review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/>
              <a:t>August 15,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4A6BD4B-21C7-4A76-8B46-B75E198E68F2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207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7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06307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45601">
              <a:defRPr sz="2000">
                <a:solidFill>
                  <a:schemeClr val="tx1"/>
                </a:solidFill>
                <a:latin typeface="Arial" charset="0"/>
              </a:defRPr>
            </a:lvl1pPr>
            <a:lvl2pPr marL="750071" indent="-288489" defTabSz="945601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53954" indent="-230791" defTabSz="945601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15536" indent="-230791" defTabSz="945601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77119" indent="-230791" defTabSz="945601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38700" indent="-230791" defTabSz="945601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3000281" indent="-230791" defTabSz="945601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61863" indent="-230791" defTabSz="945601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923445" indent="-230791" defTabSz="945601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1200" dirty="0">
                <a:latin typeface="Tahoma" pitchFamily="34" charset="0"/>
              </a:rPr>
              <a:t>Mission Country Disposal Rate Review</a:t>
            </a:r>
          </a:p>
        </p:txBody>
      </p:sp>
      <p:sp>
        <p:nvSpPr>
          <p:cNvPr id="134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45601">
              <a:defRPr sz="2000">
                <a:solidFill>
                  <a:schemeClr val="tx1"/>
                </a:solidFill>
                <a:latin typeface="Arial" charset="0"/>
              </a:defRPr>
            </a:lvl1pPr>
            <a:lvl2pPr marL="750071" indent="-288489" defTabSz="945601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53954" indent="-230791" defTabSz="945601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15536" indent="-230791" defTabSz="945601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77119" indent="-230791" defTabSz="945601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38700" indent="-230791" defTabSz="945601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3000281" indent="-230791" defTabSz="945601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61863" indent="-230791" defTabSz="945601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923445" indent="-230791" defTabSz="945601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1200" dirty="0">
                <a:latin typeface="Tahoma" pitchFamily="34" charset="0"/>
              </a:rPr>
              <a:t>August 15, 2019</a:t>
            </a:r>
          </a:p>
        </p:txBody>
      </p:sp>
      <p:sp>
        <p:nvSpPr>
          <p:cNvPr id="134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defTabSz="945601">
              <a:defRPr sz="2000">
                <a:solidFill>
                  <a:schemeClr val="tx1"/>
                </a:solidFill>
                <a:latin typeface="Arial" charset="0"/>
              </a:defRPr>
            </a:lvl1pPr>
            <a:lvl2pPr marL="750071" indent="-288489" defTabSz="945601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53954" indent="-230791" defTabSz="945601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15536" indent="-230791" defTabSz="945601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77119" indent="-230791" defTabSz="945601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38700" indent="-230791" defTabSz="945601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3000281" indent="-230791" defTabSz="945601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61863" indent="-230791" defTabSz="945601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923445" indent="-230791" defTabSz="945601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 sz="1200" dirty="0">
              <a:latin typeface="Tahoma" pitchFamily="34" charset="0"/>
            </a:endParaRPr>
          </a:p>
        </p:txBody>
      </p:sp>
      <p:sp>
        <p:nvSpPr>
          <p:cNvPr id="134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5601">
              <a:defRPr sz="2000">
                <a:solidFill>
                  <a:schemeClr val="tx1"/>
                </a:solidFill>
                <a:latin typeface="Arial" charset="0"/>
              </a:defRPr>
            </a:lvl1pPr>
            <a:lvl2pPr marL="750071" indent="-288489" defTabSz="945601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53954" indent="-230791" defTabSz="945601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15536" indent="-230791" defTabSz="945601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77119" indent="-230791" defTabSz="945601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38700" indent="-230791" defTabSz="945601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3000281" indent="-230791" defTabSz="945601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61863" indent="-230791" defTabSz="945601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923445" indent="-230791" defTabSz="945601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96B3B2AA-0585-40BA-97D3-BC4101015B4A}" type="slidenum">
              <a:rPr lang="en-US" altLang="en-US" sz="1200">
                <a:latin typeface="Tahoma" pitchFamily="34" charset="0"/>
              </a:rPr>
              <a:pPr/>
              <a:t>16</a:t>
            </a:fld>
            <a:endParaRPr lang="en-US" altLang="en-US" sz="1200" dirty="0">
              <a:latin typeface="Tahoma" pitchFamily="34" charset="0"/>
            </a:endParaRPr>
          </a:p>
        </p:txBody>
      </p:sp>
      <p:sp>
        <p:nvSpPr>
          <p:cNvPr id="134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44600" y="712788"/>
            <a:ext cx="4875213" cy="3657600"/>
          </a:xfrm>
          <a:ln/>
        </p:spPr>
      </p:sp>
      <p:sp>
        <p:nvSpPr>
          <p:cNvPr id="1341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69727" y="4612692"/>
            <a:ext cx="5407348" cy="4369328"/>
          </a:xfrm>
          <a:noFill/>
        </p:spPr>
        <p:txBody>
          <a:bodyPr/>
          <a:lstStyle/>
          <a:p>
            <a:r>
              <a:rPr lang="en-US" altLang="en-US" dirty="0"/>
              <a:t>KEN</a:t>
            </a:r>
          </a:p>
        </p:txBody>
      </p:sp>
    </p:spTree>
    <p:extLst>
      <p:ext uri="{BB962C8B-B14F-4D97-AF65-F5344CB8AC3E}">
        <p14:creationId xmlns:p14="http://schemas.microsoft.com/office/powerpoint/2010/main" val="19186228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914" name="Group 2"/>
          <p:cNvGrpSpPr>
            <a:grpSpLocks/>
          </p:cNvGrpSpPr>
          <p:nvPr/>
        </p:nvGrpSpPr>
        <p:grpSpPr bwMode="auto">
          <a:xfrm>
            <a:off x="0" y="0"/>
            <a:ext cx="9142413" cy="6858000"/>
            <a:chOff x="0" y="0"/>
            <a:chExt cx="5759" cy="4320"/>
          </a:xfrm>
        </p:grpSpPr>
        <p:sp>
          <p:nvSpPr>
            <p:cNvPr id="38915" name="Rectangle 3"/>
            <p:cNvSpPr>
              <a:spLocks noChangeArrowheads="1"/>
            </p:cNvSpPr>
            <p:nvPr/>
          </p:nvSpPr>
          <p:spPr bwMode="ltGray">
            <a:xfrm>
              <a:off x="0" y="0"/>
              <a:ext cx="910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accent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grpSp>
          <p:nvGrpSpPr>
            <p:cNvPr id="38916" name="Group 4"/>
            <p:cNvGrpSpPr>
              <a:grpSpLocks/>
            </p:cNvGrpSpPr>
            <p:nvPr/>
          </p:nvGrpSpPr>
          <p:grpSpPr bwMode="auto">
            <a:xfrm>
              <a:off x="381" y="2280"/>
              <a:ext cx="5369" cy="48"/>
              <a:chOff x="381" y="2280"/>
              <a:chExt cx="5369" cy="48"/>
            </a:xfrm>
          </p:grpSpPr>
          <p:sp>
            <p:nvSpPr>
              <p:cNvPr id="38917" name="Line 5"/>
              <p:cNvSpPr>
                <a:spLocks noChangeShapeType="1"/>
              </p:cNvSpPr>
              <p:nvPr/>
            </p:nvSpPr>
            <p:spPr bwMode="ltGray">
              <a:xfrm>
                <a:off x="381" y="2328"/>
                <a:ext cx="5369" cy="0"/>
              </a:xfrm>
              <a:prstGeom prst="line">
                <a:avLst/>
              </a:prstGeom>
              <a:noFill/>
              <a:ln w="25400">
                <a:solidFill>
                  <a:schemeClr val="hlink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8918" name="Line 6"/>
              <p:cNvSpPr>
                <a:spLocks noChangeShapeType="1"/>
              </p:cNvSpPr>
              <p:nvPr/>
            </p:nvSpPr>
            <p:spPr bwMode="ltGray">
              <a:xfrm>
                <a:off x="381" y="2280"/>
                <a:ext cx="5369" cy="0"/>
              </a:xfrm>
              <a:prstGeom prst="line">
                <a:avLst/>
              </a:prstGeom>
              <a:noFill/>
              <a:ln w="76200">
                <a:solidFill>
                  <a:schemeClr val="hlink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  <p:sp>
          <p:nvSpPr>
            <p:cNvPr id="38919" name="Rectangle 7"/>
            <p:cNvSpPr>
              <a:spLocks noChangeArrowheads="1"/>
            </p:cNvSpPr>
            <p:nvPr/>
          </p:nvSpPr>
          <p:spPr bwMode="ltGray">
            <a:xfrm>
              <a:off x="384" y="960"/>
              <a:ext cx="5375" cy="384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</p:grpSp>
      <p:sp>
        <p:nvSpPr>
          <p:cNvPr id="38920" name="Rectangle 8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38921" name="Rectangle 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38923" name="Rectangle 11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38924" name="Rectangle 1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0" y="6400800"/>
            <a:ext cx="13716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 b="1">
                <a:solidFill>
                  <a:schemeClr val="bg1"/>
                </a:solidFill>
              </a:defRPr>
            </a:lvl1pPr>
          </a:lstStyle>
          <a:p>
            <a:fld id="{C4D9DD28-B3DB-4549-B3CE-C075F373817C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rand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3368246"/>
      </p:ext>
    </p:extLst>
  </p:cSld>
  <p:clrMapOvr>
    <a:masterClrMapping/>
  </p:clrMapOvr>
  <p:transition>
    <p:rand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34188" y="266700"/>
            <a:ext cx="2081212" cy="56769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0550" y="266700"/>
            <a:ext cx="6091238" cy="56769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1837973"/>
      </p:ext>
    </p:extLst>
  </p:cSld>
  <p:clrMapOvr>
    <a:masterClrMapping/>
  </p:clrMapOvr>
  <p:transition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8122222"/>
      </p:ext>
    </p:extLst>
  </p:cSld>
  <p:clrMapOvr>
    <a:masterClrMapping/>
  </p:clrMapOvr>
  <p:transition>
    <p:rand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7325493"/>
      </p:ext>
    </p:extLst>
  </p:cSld>
  <p:clrMapOvr>
    <a:masterClrMapping/>
  </p:clrMapOvr>
  <p:transition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1790700"/>
            <a:ext cx="3810000" cy="4152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5400" y="1790700"/>
            <a:ext cx="3810000" cy="4152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629028"/>
      </p:ext>
    </p:extLst>
  </p:cSld>
  <p:clrMapOvr>
    <a:masterClrMapping/>
  </p:clrMapOvr>
  <p:transition>
    <p:rand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1057313"/>
      </p:ext>
    </p:extLst>
  </p:cSld>
  <p:clrMapOvr>
    <a:masterClrMapping/>
  </p:clrMapOvr>
  <p:transition>
    <p:rand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1451378"/>
      </p:ext>
    </p:extLst>
  </p:cSld>
  <p:clrMapOvr>
    <a:masterClrMapping/>
  </p:clrMapOvr>
  <p:transition>
    <p:rand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2519332"/>
      </p:ext>
    </p:extLst>
  </p:cSld>
  <p:clrMapOvr>
    <a:masterClrMapping/>
  </p:clrMapOvr>
  <p:transition>
    <p:rand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264773"/>
      </p:ext>
    </p:extLst>
  </p:cSld>
  <p:clrMapOvr>
    <a:masterClrMapping/>
  </p:clrMapOvr>
  <p:transition>
    <p:rand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5471703"/>
      </p:ext>
    </p:extLst>
  </p:cSld>
  <p:clrMapOvr>
    <a:masterClrMapping/>
  </p:clrMapOvr>
  <p:transition>
    <p:rand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890" name="Group 2"/>
          <p:cNvGrpSpPr>
            <a:grpSpLocks/>
          </p:cNvGrpSpPr>
          <p:nvPr/>
        </p:nvGrpSpPr>
        <p:grpSpPr bwMode="auto">
          <a:xfrm>
            <a:off x="0" y="0"/>
            <a:ext cx="9128125" cy="6858000"/>
            <a:chOff x="0" y="0"/>
            <a:chExt cx="5750" cy="4320"/>
          </a:xfrm>
        </p:grpSpPr>
        <p:sp>
          <p:nvSpPr>
            <p:cNvPr id="37891" name="Rectangle 3"/>
            <p:cNvSpPr>
              <a:spLocks noChangeArrowheads="1"/>
            </p:cNvSpPr>
            <p:nvPr/>
          </p:nvSpPr>
          <p:spPr bwMode="ltGray">
            <a:xfrm>
              <a:off x="0" y="0"/>
              <a:ext cx="910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accent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grpSp>
          <p:nvGrpSpPr>
            <p:cNvPr id="37892" name="Group 4"/>
            <p:cNvGrpSpPr>
              <a:grpSpLocks/>
            </p:cNvGrpSpPr>
            <p:nvPr/>
          </p:nvGrpSpPr>
          <p:grpSpPr bwMode="auto">
            <a:xfrm>
              <a:off x="381" y="888"/>
              <a:ext cx="5369" cy="48"/>
              <a:chOff x="381" y="888"/>
              <a:chExt cx="5369" cy="48"/>
            </a:xfrm>
          </p:grpSpPr>
          <p:sp>
            <p:nvSpPr>
              <p:cNvPr id="37893" name="Line 5"/>
              <p:cNvSpPr>
                <a:spLocks noChangeShapeType="1"/>
              </p:cNvSpPr>
              <p:nvPr/>
            </p:nvSpPr>
            <p:spPr bwMode="ltGray">
              <a:xfrm>
                <a:off x="381" y="936"/>
                <a:ext cx="5369" cy="0"/>
              </a:xfrm>
              <a:prstGeom prst="line">
                <a:avLst/>
              </a:prstGeom>
              <a:noFill/>
              <a:ln w="25400">
                <a:solidFill>
                  <a:schemeClr val="hlink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894" name="Line 6"/>
              <p:cNvSpPr>
                <a:spLocks noChangeShapeType="1"/>
              </p:cNvSpPr>
              <p:nvPr/>
            </p:nvSpPr>
            <p:spPr bwMode="ltGray">
              <a:xfrm>
                <a:off x="381" y="888"/>
                <a:ext cx="5369" cy="0"/>
              </a:xfrm>
              <a:prstGeom prst="line">
                <a:avLst/>
              </a:prstGeom>
              <a:noFill/>
              <a:ln w="76200">
                <a:solidFill>
                  <a:schemeClr val="hlink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</p:grpSp>
      <p:sp>
        <p:nvSpPr>
          <p:cNvPr id="37895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590550" y="266700"/>
            <a:ext cx="7791450" cy="11049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7896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43000" y="1790700"/>
            <a:ext cx="7772400" cy="415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7898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dirty="0"/>
          </a:p>
        </p:txBody>
      </p:sp>
      <p:sp>
        <p:nvSpPr>
          <p:cNvPr id="37900" name="Rectangle 12"/>
          <p:cNvSpPr>
            <a:spLocks noChangeArrowheads="1"/>
          </p:cNvSpPr>
          <p:nvPr/>
        </p:nvSpPr>
        <p:spPr bwMode="auto">
          <a:xfrm>
            <a:off x="0" y="6400800"/>
            <a:ext cx="137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fld id="{A0EC6568-F83B-4BC2-A892-747E7CDCB10E}" type="slidenum">
              <a:rPr lang="en-US" sz="1400" b="1">
                <a:solidFill>
                  <a:schemeClr val="bg1"/>
                </a:solidFill>
              </a:rPr>
              <a:pPr algn="ctr"/>
              <a:t>‹#›</a:t>
            </a:fld>
            <a:endParaRPr lang="en-US" sz="1400" b="1" dirty="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ransition>
    <p:random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5000"/>
        <a:buFont typeface="Wingdings" pitchFamily="2" charset="2"/>
        <a:buChar char="l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v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5000"/>
        <a:buFont typeface="Wingdings" pitchFamily="2" charset="2"/>
        <a:buChar char="u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2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B35764BC-8925-4F14-B014-9B5A95DF3F6F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2068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52600" y="3886200"/>
            <a:ext cx="7086600" cy="990600"/>
          </a:xfrm>
        </p:spPr>
        <p:txBody>
          <a:bodyPr/>
          <a:lstStyle/>
          <a:p>
            <a:pPr algn="l"/>
            <a:r>
              <a:rPr lang="en-US" dirty="0"/>
              <a:t>August 15, 2019</a:t>
            </a:r>
            <a:endParaRPr lang="en-US" sz="2400" dirty="0"/>
          </a:p>
        </p:txBody>
      </p:sp>
      <p:pic>
        <p:nvPicPr>
          <p:cNvPr id="206853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5181600"/>
            <a:ext cx="4333875" cy="1377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chemeClr val="tx1"/>
                </a:solidFill>
                <a:prstDash val="solid"/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1676400" y="2286000"/>
            <a:ext cx="6934200" cy="11430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sz="3600" dirty="0"/>
              <a:t>Mission Country Disposal</a:t>
            </a:r>
            <a:br>
              <a:rPr lang="en-US" sz="3600" dirty="0"/>
            </a:br>
            <a:r>
              <a:rPr lang="en-US" sz="3600" dirty="0"/>
              <a:t>Solid Waste Rate Review</a:t>
            </a:r>
            <a:endParaRPr lang="en-US" sz="3600" i="1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3F75DE1-D265-417A-B20E-161EED504BE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23999" y="126405"/>
            <a:ext cx="5553075" cy="13354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5748689"/>
      </p:ext>
    </p:extLst>
  </p:cSld>
  <p:clrMapOvr>
    <a:masterClrMapping/>
  </p:clrMapOvr>
  <p:transition>
    <p:rand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Are costs reasonable?</a:t>
            </a:r>
          </a:p>
        </p:txBody>
      </p:sp>
      <p:sp>
        <p:nvSpPr>
          <p:cNvPr id="181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3000" y="1790700"/>
            <a:ext cx="7772400" cy="46863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Looked at costs from three separate perspectives</a:t>
            </a:r>
          </a:p>
          <a:p>
            <a:pPr lvl="1">
              <a:lnSpc>
                <a:spcPct val="90000"/>
              </a:lnSpc>
              <a:spcBef>
                <a:spcPts val="1200"/>
              </a:spcBef>
            </a:pPr>
            <a:r>
              <a:rPr lang="en-US" dirty="0"/>
              <a:t>Detailed review of costs and changes by key cost components from 2017 to 2019</a:t>
            </a:r>
          </a:p>
          <a:p>
            <a:pPr lvl="1">
              <a:lnSpc>
                <a:spcPct val="90000"/>
              </a:lnSpc>
              <a:spcBef>
                <a:spcPts val="1200"/>
              </a:spcBef>
            </a:pPr>
            <a:r>
              <a:rPr lang="en-US" dirty="0"/>
              <a:t>Comparison of cost increases with CPI</a:t>
            </a:r>
          </a:p>
          <a:p>
            <a:pPr lvl="2">
              <a:lnSpc>
                <a:spcPct val="90000"/>
              </a:lnSpc>
              <a:spcBef>
                <a:spcPts val="1200"/>
              </a:spcBef>
            </a:pPr>
            <a:r>
              <a:rPr lang="en-US" dirty="0"/>
              <a:t>CPI increased by 4.4% from 2017 to 2019.</a:t>
            </a:r>
          </a:p>
          <a:p>
            <a:pPr lvl="2">
              <a:lnSpc>
                <a:spcPct val="90000"/>
              </a:lnSpc>
              <a:spcBef>
                <a:spcPts val="1200"/>
              </a:spcBef>
            </a:pPr>
            <a:r>
              <a:rPr lang="en-US" dirty="0"/>
              <a:t>Excluding detailed review of key cost drivers like MRF and direct labor, all other costs increased by 2% over the last two years (about 1% annually).</a:t>
            </a:r>
          </a:p>
          <a:p>
            <a:pPr lvl="1">
              <a:lnSpc>
                <a:spcPct val="90000"/>
              </a:lnSpc>
              <a:spcBef>
                <a:spcPts val="1200"/>
              </a:spcBef>
            </a:pPr>
            <a:r>
              <a:rPr lang="en-US" dirty="0"/>
              <a:t>Rates in comparable communities</a:t>
            </a:r>
          </a:p>
          <a:p>
            <a:pPr lvl="1">
              <a:lnSpc>
                <a:spcPct val="9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5516705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1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1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81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81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81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81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812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812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47A42ED-67BC-4EA5-9A8D-A37FED1F74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0487" y="533400"/>
            <a:ext cx="8563025" cy="5105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4152730"/>
      </p:ext>
    </p:extLst>
  </p:cSld>
  <p:clrMapOvr>
    <a:masterClrMapping/>
  </p:clrMapOvr>
  <p:transition>
    <p:rand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8" name="Rectangle 2"/>
          <p:cNvSpPr>
            <a:spLocks noGrp="1" noChangeArrowheads="1"/>
          </p:cNvSpPr>
          <p:nvPr>
            <p:ph type="title"/>
          </p:nvPr>
        </p:nvSpPr>
        <p:spPr>
          <a:xfrm>
            <a:off x="590550" y="266700"/>
            <a:ext cx="8553450" cy="1104900"/>
          </a:xfrm>
        </p:spPr>
        <p:txBody>
          <a:bodyPr/>
          <a:lstStyle/>
          <a:p>
            <a:r>
              <a:rPr lang="en-US" sz="3600" dirty="0"/>
              <a:t>What’s a reasonable return on these costs?</a:t>
            </a:r>
          </a:p>
        </p:txBody>
      </p:sp>
      <p:sp>
        <p:nvSpPr>
          <p:cNvPr id="1832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143000" y="1676400"/>
            <a:ext cx="3810000" cy="48387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Allowable costs (operations and maintenance)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8% operating profit </a:t>
            </a:r>
          </a:p>
          <a:p>
            <a:pPr>
              <a:lnSpc>
                <a:spcPct val="90000"/>
              </a:lnSpc>
            </a:pPr>
            <a:r>
              <a:rPr lang="en-US" dirty="0"/>
              <a:t>Pass-through costs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Recovery but no profit</a:t>
            </a:r>
          </a:p>
          <a:p>
            <a:pPr lvl="2">
              <a:lnSpc>
                <a:spcPct val="90000"/>
              </a:lnSpc>
            </a:pPr>
            <a:r>
              <a:rPr lang="en-US" sz="2200" dirty="0"/>
              <a:t>Landfill fees</a:t>
            </a:r>
          </a:p>
          <a:p>
            <a:pPr lvl="2">
              <a:lnSpc>
                <a:spcPct val="90000"/>
              </a:lnSpc>
            </a:pPr>
            <a:r>
              <a:rPr lang="en-US" sz="2200" dirty="0"/>
              <a:t>Franchise fees</a:t>
            </a:r>
          </a:p>
          <a:p>
            <a:pPr lvl="2">
              <a:lnSpc>
                <a:spcPct val="90000"/>
              </a:lnSpc>
            </a:pPr>
            <a:r>
              <a:rPr lang="en-US" sz="2200" dirty="0"/>
              <a:t>Related party transactions: rent, transportation, interest, MRF</a:t>
            </a:r>
          </a:p>
        </p:txBody>
      </p:sp>
      <p:sp>
        <p:nvSpPr>
          <p:cNvPr id="18330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5105400" y="1676400"/>
            <a:ext cx="3810000" cy="45339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Excluded costs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No profit or recovery</a:t>
            </a:r>
          </a:p>
          <a:p>
            <a:pPr lvl="2">
              <a:lnSpc>
                <a:spcPct val="90000"/>
              </a:lnSpc>
            </a:pPr>
            <a:r>
              <a:rPr lang="en-US" sz="2200" dirty="0"/>
              <a:t>Charitable and political contributions</a:t>
            </a:r>
          </a:p>
          <a:p>
            <a:pPr lvl="2">
              <a:lnSpc>
                <a:spcPct val="90000"/>
              </a:lnSpc>
            </a:pPr>
            <a:r>
              <a:rPr lang="en-US" sz="2200" dirty="0"/>
              <a:t>Entertainment</a:t>
            </a:r>
          </a:p>
          <a:p>
            <a:pPr lvl="2">
              <a:lnSpc>
                <a:spcPct val="90000"/>
              </a:lnSpc>
            </a:pPr>
            <a:r>
              <a:rPr lang="en-US" sz="2200" dirty="0"/>
              <a:t>Income taxes</a:t>
            </a:r>
          </a:p>
          <a:p>
            <a:pPr lvl="2">
              <a:lnSpc>
                <a:spcPct val="90000"/>
              </a:lnSpc>
            </a:pPr>
            <a:r>
              <a:rPr lang="en-US" sz="2200" dirty="0"/>
              <a:t>Non-IRS approved profit-sharing plans</a:t>
            </a:r>
          </a:p>
          <a:p>
            <a:pPr lvl="2">
              <a:lnSpc>
                <a:spcPct val="90000"/>
              </a:lnSpc>
            </a:pPr>
            <a:r>
              <a:rPr lang="en-US" sz="2200" dirty="0"/>
              <a:t>Fines and penalties</a:t>
            </a:r>
          </a:p>
          <a:p>
            <a:pPr lvl="2">
              <a:lnSpc>
                <a:spcPct val="90000"/>
              </a:lnSpc>
            </a:pPr>
            <a:r>
              <a:rPr lang="en-US" sz="2200" dirty="0"/>
              <a:t>Limits on officer compensation</a:t>
            </a:r>
          </a:p>
        </p:txBody>
      </p:sp>
    </p:spTree>
    <p:extLst>
      <p:ext uri="{BB962C8B-B14F-4D97-AF65-F5344CB8AC3E}">
        <p14:creationId xmlns:p14="http://schemas.microsoft.com/office/powerpoint/2010/main" val="1941384675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3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3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3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3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83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83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83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83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2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32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32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833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833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833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833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833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833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33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833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0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8330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8330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0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8330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8330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0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8330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8330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Conclusion: MCD Rate Request </a:t>
            </a:r>
          </a:p>
        </p:txBody>
      </p:sp>
      <p:sp>
        <p:nvSpPr>
          <p:cNvPr id="185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Costs are reasonable.</a:t>
            </a:r>
          </a:p>
          <a:p>
            <a:r>
              <a:rPr lang="en-US" dirty="0"/>
              <a:t>Proposed rate increase meets “reasonable return” criteria.</a:t>
            </a:r>
          </a:p>
        </p:txBody>
      </p:sp>
    </p:spTree>
    <p:extLst>
      <p:ext uri="{BB962C8B-B14F-4D97-AF65-F5344CB8AC3E}">
        <p14:creationId xmlns:p14="http://schemas.microsoft.com/office/powerpoint/2010/main" val="967438769"/>
      </p:ext>
    </p:extLst>
  </p:cSld>
  <p:clrMapOvr>
    <a:masterClrMapping/>
  </p:clrMapOvr>
  <p:transition>
    <p:random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BF95A8-F469-4C04-BE3A-5ACAD5B3A1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Increasing Franchise Fee to 10%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48D32D-667F-4FF0-9240-8B7DEE71AF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1790700"/>
            <a:ext cx="7772400" cy="3314700"/>
          </a:xfrm>
        </p:spPr>
        <p:txBody>
          <a:bodyPr/>
          <a:lstStyle/>
          <a:p>
            <a:r>
              <a:rPr lang="en-US" dirty="0"/>
              <a:t>Two Impacts</a:t>
            </a:r>
          </a:p>
          <a:p>
            <a:pPr lvl="1"/>
            <a:r>
              <a:rPr lang="en-US" dirty="0"/>
              <a:t>Rate increase of 4.4% needed even without MCD rate consideration.</a:t>
            </a:r>
          </a:p>
          <a:p>
            <a:pPr lvl="1"/>
            <a:r>
              <a:rPr lang="en-US" dirty="0"/>
              <a:t>MCD rate increase would be 26.43% (like Cayucos) rather than 25.31%.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70726BC-C450-4671-AACC-FBDF3B2E4ADD}"/>
              </a:ext>
            </a:extLst>
          </p:cNvPr>
          <p:cNvSpPr txBox="1"/>
          <p:nvPr/>
        </p:nvSpPr>
        <p:spPr>
          <a:xfrm>
            <a:off x="1905000" y="4558532"/>
            <a:ext cx="5562600" cy="523220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</a:rPr>
              <a:t>Compound impact: 32.05%.</a:t>
            </a:r>
          </a:p>
        </p:txBody>
      </p:sp>
    </p:spTree>
    <p:extLst>
      <p:ext uri="{BB962C8B-B14F-4D97-AF65-F5344CB8AC3E}">
        <p14:creationId xmlns:p14="http://schemas.microsoft.com/office/powerpoint/2010/main" val="2454994139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BE15B1-2DCC-415D-9237-16EC42AD0E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Franchise Fee: 6% vs 10% 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FC6DCFE-7F0C-4405-82CA-60264C3EF0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0473" y="1905000"/>
            <a:ext cx="8861127" cy="2438400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2045880491"/>
      </p:ext>
    </p:extLst>
  </p:cSld>
  <p:clrMapOvr>
    <a:masterClrMapping/>
  </p:clrMapOvr>
  <p:transition>
    <p:random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Questions?</a:t>
            </a:r>
          </a:p>
        </p:txBody>
      </p:sp>
      <p:pic>
        <p:nvPicPr>
          <p:cNvPr id="102404" name="Picture 3" descr="PE06568_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428999" y="2417762"/>
            <a:ext cx="2840037" cy="28400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88443216"/>
      </p:ext>
    </p:extLst>
  </p:cSld>
  <p:clrMapOvr>
    <a:masterClrMapping/>
  </p:clrMapOvr>
  <p:transition>
    <p:random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0259" y="152400"/>
            <a:ext cx="6584830" cy="533400"/>
          </a:xfrm>
        </p:spPr>
        <p:txBody>
          <a:bodyPr/>
          <a:lstStyle/>
          <a:p>
            <a:r>
              <a:rPr lang="en-US" sz="3200" dirty="0"/>
              <a:t>Allowed Revenue Increase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F637529-5CF8-49D3-BD58-25674372D5F8}"/>
              </a:ext>
            </a:extLst>
          </p:cNvPr>
          <p:cNvSpPr txBox="1"/>
          <p:nvPr/>
        </p:nvSpPr>
        <p:spPr>
          <a:xfrm>
            <a:off x="1447800" y="6320135"/>
            <a:ext cx="7391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* </a:t>
            </a:r>
            <a:r>
              <a:rPr lang="en-US" sz="1800" dirty="0"/>
              <a:t>Adjustment for 6% franchise fee on Cambria and 10% in Cayucos </a:t>
            </a:r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2B9722F-5F8C-427C-A9D6-385F56041C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0259" y="685800"/>
            <a:ext cx="7852814" cy="56343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8384189"/>
      </p:ext>
    </p:extLst>
  </p:cSld>
  <p:clrMapOvr>
    <a:masterClrMapping/>
  </p:clrMapOvr>
  <p:transition>
    <p:random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B4FCD5-A662-411A-A6ED-D4B7052D34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MRF Costs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A4E432-48F4-452B-B06D-9D2BC50916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Waste Connections believes MRF rates not subject to regulatory review.</a:t>
            </a:r>
          </a:p>
          <a:p>
            <a:pPr lvl="1"/>
            <a:r>
              <a:rPr lang="en-US" dirty="0"/>
              <a:t>Basis for setting these rates is proprietary and not subject to disclosure under the Franchise Agreements.</a:t>
            </a:r>
          </a:p>
          <a:p>
            <a:r>
              <a:rPr lang="en-US" dirty="0"/>
              <a:t>But two key factors</a:t>
            </a:r>
          </a:p>
          <a:p>
            <a:pPr lvl="1"/>
            <a:r>
              <a:rPr lang="en-US" dirty="0"/>
              <a:t>Competitive rates.</a:t>
            </a:r>
          </a:p>
          <a:p>
            <a:pPr lvl="1"/>
            <a:r>
              <a:rPr lang="en-US" dirty="0"/>
              <a:t>Higher costs, lower revenues. </a:t>
            </a:r>
          </a:p>
        </p:txBody>
      </p:sp>
    </p:spTree>
    <p:extLst>
      <p:ext uri="{BB962C8B-B14F-4D97-AF65-F5344CB8AC3E}">
        <p14:creationId xmlns:p14="http://schemas.microsoft.com/office/powerpoint/2010/main" val="3432086875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BF7094E5-FF47-422E-9B70-4F79FFE200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4487" y="1219200"/>
            <a:ext cx="8853853" cy="3143299"/>
          </a:xfrm>
          <a:prstGeom prst="rect">
            <a:avLst/>
          </a:prstGeom>
        </p:spPr>
      </p:pic>
      <p:sp>
        <p:nvSpPr>
          <p:cNvPr id="6" name="Title 5">
            <a:extLst>
              <a:ext uri="{FF2B5EF4-FFF2-40B4-BE49-F238E27FC236}">
                <a16:creationId xmlns:a16="http://schemas.microsoft.com/office/drawing/2014/main" id="{EC5CF8BB-BCB6-4CE6-8A38-C884AF238F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308" y="266700"/>
            <a:ext cx="8252692" cy="1104900"/>
          </a:xfrm>
        </p:spPr>
        <p:txBody>
          <a:bodyPr/>
          <a:lstStyle/>
          <a:p>
            <a:r>
              <a:rPr lang="en-US" dirty="0"/>
              <a:t>MRF Options</a:t>
            </a:r>
          </a:p>
        </p:txBody>
      </p:sp>
    </p:spTree>
    <p:extLst>
      <p:ext uri="{BB962C8B-B14F-4D97-AF65-F5344CB8AC3E}">
        <p14:creationId xmlns:p14="http://schemas.microsoft.com/office/powerpoint/2010/main" val="3319942515"/>
      </p:ext>
    </p:extLst>
  </p:cSld>
  <p:clrMapOvr>
    <a:masterClrMapping/>
  </p:clrMapOvr>
  <p:transition>
    <p:rand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Report Purpose</a:t>
            </a:r>
          </a:p>
        </p:txBody>
      </p:sp>
      <p:sp>
        <p:nvSpPr>
          <p:cNvPr id="17613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143000" y="1790700"/>
            <a:ext cx="3962400" cy="4152900"/>
          </a:xfrm>
        </p:spPr>
        <p:txBody>
          <a:bodyPr/>
          <a:lstStyle/>
          <a:p>
            <a:r>
              <a:rPr lang="en-US" dirty="0"/>
              <a:t>Analyze rate request from MCD for:</a:t>
            </a:r>
          </a:p>
          <a:p>
            <a:pPr lvl="1"/>
            <a:r>
              <a:rPr lang="en-US" dirty="0"/>
              <a:t>Cayucos Sanitary District </a:t>
            </a:r>
          </a:p>
          <a:p>
            <a:pPr lvl="1"/>
            <a:r>
              <a:rPr lang="en-US" b="1" dirty="0">
                <a:solidFill>
                  <a:schemeClr val="tx2"/>
                </a:solidFill>
              </a:rPr>
              <a:t>Cambria Community Services District</a:t>
            </a:r>
          </a:p>
          <a:p>
            <a:pPr lvl="2"/>
            <a:r>
              <a:rPr lang="en-US" sz="2400" dirty="0"/>
              <a:t>Plus impact of increasing franchise fee from 6% to 10%</a:t>
            </a:r>
          </a:p>
        </p:txBody>
      </p:sp>
      <p:sp>
        <p:nvSpPr>
          <p:cNvPr id="176132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Why jointly?</a:t>
            </a:r>
          </a:p>
          <a:p>
            <a:pPr lvl="1"/>
            <a:r>
              <a:rPr lang="en-US" dirty="0"/>
              <a:t>Same services</a:t>
            </a:r>
          </a:p>
          <a:p>
            <a:pPr lvl="1"/>
            <a:r>
              <a:rPr lang="en-US" dirty="0"/>
              <a:t>Similar franchise agreements</a:t>
            </a:r>
          </a:p>
          <a:p>
            <a:pPr lvl="1"/>
            <a:r>
              <a:rPr lang="en-US" dirty="0"/>
              <a:t>Same rate review methodologies</a:t>
            </a:r>
          </a:p>
          <a:p>
            <a:pPr lvl="1"/>
            <a:r>
              <a:rPr lang="en-US" dirty="0"/>
              <a:t>Financial information closely related for each agency  </a:t>
            </a:r>
          </a:p>
        </p:txBody>
      </p:sp>
    </p:spTree>
    <p:extLst>
      <p:ext uri="{BB962C8B-B14F-4D97-AF65-F5344CB8AC3E}">
        <p14:creationId xmlns:p14="http://schemas.microsoft.com/office/powerpoint/2010/main" val="2509965459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61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61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761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761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761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761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61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61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761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761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76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76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2DC33F29-C2FA-4FFC-9FA2-D95AC00F31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MRF Cost Drivers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3AB3E0C-A453-4E4E-84C6-24A3A1E66B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1790700"/>
            <a:ext cx="7772400" cy="5067300"/>
          </a:xfrm>
        </p:spPr>
        <p:txBody>
          <a:bodyPr/>
          <a:lstStyle/>
          <a:p>
            <a:r>
              <a:rPr lang="en-US" sz="2400" dirty="0"/>
              <a:t>Collapse of markets in China affects both costs and revenues.</a:t>
            </a:r>
          </a:p>
          <a:p>
            <a:pPr lvl="1"/>
            <a:r>
              <a:rPr lang="en-US" sz="2200" dirty="0"/>
              <a:t>Quality of recycled product needs to be higher (resulting in higher costs).</a:t>
            </a:r>
          </a:p>
          <a:p>
            <a:pPr lvl="1"/>
            <a:r>
              <a:rPr lang="en-US" sz="2200" dirty="0"/>
              <a:t>Price of recycled products is significantly lower.</a:t>
            </a:r>
          </a:p>
          <a:p>
            <a:r>
              <a:rPr lang="en-US" sz="2400" dirty="0"/>
              <a:t>Reasonable to expect higher operating ratio when revenues are also at risk (especially in volatile markets).</a:t>
            </a:r>
          </a:p>
          <a:p>
            <a:r>
              <a:rPr lang="en-US" sz="2400" dirty="0"/>
              <a:t>Answering “what’s reasonable?” is tough when the Rate Manual did not foresee this situation.</a:t>
            </a:r>
          </a:p>
          <a:p>
            <a:pPr lvl="1"/>
            <a:r>
              <a:rPr lang="en-US" sz="2200" dirty="0"/>
              <a:t>Key factor recommendation to update the Rate Manual.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023516461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5978C5-29D8-4EF6-AD52-7C18FA73A2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MRF 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740AFF-76B8-4384-A654-DAB83B31C7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Proposed cost is acceptable.</a:t>
            </a:r>
          </a:p>
          <a:p>
            <a:pPr lvl="1"/>
            <a:r>
              <a:rPr lang="en-US" dirty="0"/>
              <a:t>Higher costs and lower revenues undoubtedly faced by the MRF.</a:t>
            </a:r>
          </a:p>
          <a:p>
            <a:pPr lvl="1"/>
            <a:r>
              <a:rPr lang="en-US" dirty="0"/>
              <a:t>Most cost-effective option.</a:t>
            </a:r>
          </a:p>
          <a:p>
            <a:pPr lvl="1"/>
            <a:r>
              <a:rPr lang="en-US" dirty="0"/>
              <a:t>Lack of guidance in the Rate Manual.</a:t>
            </a:r>
          </a:p>
        </p:txBody>
      </p:sp>
    </p:spTree>
    <p:extLst>
      <p:ext uri="{BB962C8B-B14F-4D97-AF65-F5344CB8AC3E}">
        <p14:creationId xmlns:p14="http://schemas.microsoft.com/office/powerpoint/2010/main" val="3623246113"/>
      </p:ext>
    </p:extLst>
  </p:cSld>
  <p:clrMapOvr>
    <a:masterClrMapping/>
  </p:clrMapOvr>
  <p:transition>
    <p:random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8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 dirty="0"/>
              <a:t>Three Year Rate Review Cycle  </a:t>
            </a:r>
          </a:p>
        </p:txBody>
      </p:sp>
      <p:sp>
        <p:nvSpPr>
          <p:cNvPr id="212999" name="Rectangle 7"/>
          <p:cNvSpPr>
            <a:spLocks noGrp="1" noChangeArrowheads="1"/>
          </p:cNvSpPr>
          <p:nvPr>
            <p:ph type="body" sz="half" idx="1"/>
          </p:nvPr>
        </p:nvSpPr>
        <p:spPr>
          <a:xfrm>
            <a:off x="1143000" y="1790700"/>
            <a:ext cx="3810000" cy="50673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400" b="1" dirty="0">
                <a:solidFill>
                  <a:schemeClr val="tx2"/>
                </a:solidFill>
              </a:rPr>
              <a:t>Base Year.</a:t>
            </a:r>
            <a:r>
              <a:rPr lang="en-US" altLang="en-US" sz="2400" dirty="0"/>
              <a:t>  The first year of the cycle - </a:t>
            </a:r>
            <a:r>
              <a:rPr lang="en-US" altLang="en-US" sz="2400" i="1" dirty="0"/>
              <a:t>Base Year</a:t>
            </a:r>
            <a:r>
              <a:rPr lang="en-US" altLang="en-US" sz="2400" dirty="0"/>
              <a:t> - requires comprehensive, detailed analysis of revenues, expenses and operating data</a:t>
            </a:r>
          </a:p>
          <a:p>
            <a:pPr lvl="1">
              <a:lnSpc>
                <a:spcPct val="90000"/>
              </a:lnSpc>
            </a:pPr>
            <a:r>
              <a:rPr lang="en-US" altLang="en-US" sz="2200" dirty="0"/>
              <a:t>Last “base year” analysis completed in December 2015</a:t>
            </a:r>
          </a:p>
          <a:p>
            <a:pPr lvl="1">
              <a:lnSpc>
                <a:spcPct val="90000"/>
              </a:lnSpc>
            </a:pPr>
            <a:r>
              <a:rPr lang="en-US" altLang="en-US" sz="2200" u="sng" dirty="0"/>
              <a:t>This is a “base year” review </a:t>
            </a:r>
            <a:endParaRPr lang="en-US" altLang="en-US" sz="2000" u="sng" dirty="0"/>
          </a:p>
        </p:txBody>
      </p:sp>
      <p:sp>
        <p:nvSpPr>
          <p:cNvPr id="213000" name="Rectangle 8"/>
          <p:cNvSpPr>
            <a:spLocks noGrp="1" noChangeArrowheads="1"/>
          </p:cNvSpPr>
          <p:nvPr>
            <p:ph type="body" sz="half" idx="2"/>
          </p:nvPr>
        </p:nvSpPr>
        <p:spPr>
          <a:xfrm>
            <a:off x="5105400" y="1752600"/>
            <a:ext cx="3810000" cy="48387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400" b="1" dirty="0">
                <a:solidFill>
                  <a:schemeClr val="tx2"/>
                </a:solidFill>
              </a:rPr>
              <a:t>Interim Years.</a:t>
            </a:r>
            <a:r>
              <a:rPr lang="en-US" altLang="en-US" sz="2400" dirty="0"/>
              <a:t>  In second and third years, SCSS is eligible for </a:t>
            </a:r>
            <a:r>
              <a:rPr lang="en-US" altLang="en-US" sz="2400" i="1" dirty="0"/>
              <a:t>Interim Year </a:t>
            </a:r>
            <a:r>
              <a:rPr lang="en-US" altLang="en-US" sz="2400" dirty="0"/>
              <a:t>rate adjustments that address three key change factors</a:t>
            </a:r>
          </a:p>
          <a:p>
            <a:pPr lvl="1">
              <a:lnSpc>
                <a:spcPct val="90000"/>
              </a:lnSpc>
            </a:pPr>
            <a:r>
              <a:rPr lang="en-US" altLang="en-US" sz="2200" dirty="0"/>
              <a:t>Consumer price index (CPI) </a:t>
            </a:r>
          </a:p>
          <a:p>
            <a:pPr lvl="1">
              <a:lnSpc>
                <a:spcPct val="90000"/>
              </a:lnSpc>
            </a:pPr>
            <a:r>
              <a:rPr lang="en-US" altLang="en-US" sz="2200" dirty="0"/>
              <a:t>“Pass-though costs” (primarily landfill fees)</a:t>
            </a:r>
          </a:p>
          <a:p>
            <a:pPr lvl="1">
              <a:lnSpc>
                <a:spcPct val="90000"/>
              </a:lnSpc>
            </a:pPr>
            <a:r>
              <a:rPr lang="en-US" altLang="en-US" sz="2200" dirty="0"/>
              <a:t>Adjustment for franchise fees  </a:t>
            </a:r>
          </a:p>
        </p:txBody>
      </p:sp>
    </p:spTree>
    <p:extLst>
      <p:ext uri="{BB962C8B-B14F-4D97-AF65-F5344CB8AC3E}">
        <p14:creationId xmlns:p14="http://schemas.microsoft.com/office/powerpoint/2010/main" val="544185852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0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30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30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0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130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130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0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130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130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0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130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130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Findings: MCD Rate Request</a:t>
            </a:r>
          </a:p>
        </p:txBody>
      </p:sp>
      <p:sp>
        <p:nvSpPr>
          <p:cNvPr id="177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3000" y="1702676"/>
            <a:ext cx="8001000" cy="4914900"/>
          </a:xfrm>
        </p:spPr>
        <p:txBody>
          <a:bodyPr/>
          <a:lstStyle/>
          <a:p>
            <a:r>
              <a:rPr lang="en-US" sz="2800" dirty="0"/>
              <a:t>Complete application.</a:t>
            </a:r>
          </a:p>
          <a:p>
            <a:pPr lvl="1">
              <a:spcBef>
                <a:spcPts val="1200"/>
              </a:spcBef>
            </a:pPr>
            <a:r>
              <a:rPr lang="en-US" sz="2400" dirty="0"/>
              <a:t>Two amendments after first submittal in October 2018.</a:t>
            </a:r>
          </a:p>
          <a:p>
            <a:pPr lvl="1">
              <a:spcBef>
                <a:spcPts val="600"/>
              </a:spcBef>
            </a:pPr>
            <a:r>
              <a:rPr lang="en-US" sz="2400" dirty="0"/>
              <a:t>Final application: July 25, 2019. </a:t>
            </a:r>
          </a:p>
          <a:p>
            <a:pPr>
              <a:spcBef>
                <a:spcPts val="900"/>
              </a:spcBef>
            </a:pPr>
            <a:r>
              <a:rPr lang="en-US" sz="2800" dirty="0"/>
              <a:t>Comprehensive level of service – curbside trash, recycling and green waste – at very competitive rates compared with similar communities.</a:t>
            </a:r>
          </a:p>
          <a:p>
            <a:pPr>
              <a:spcBef>
                <a:spcPts val="900"/>
              </a:spcBef>
            </a:pPr>
            <a:r>
              <a:rPr lang="en-US" sz="2800" dirty="0"/>
              <a:t>Need for updated rate-setting framework.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7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7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7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7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2874BC-1F6C-4081-A1FE-47BAA6EEC0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Rate Recommendation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948FC8-984C-4E30-AC27-75761361DA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Approve MCD request for 25.31% rate increase.</a:t>
            </a:r>
          </a:p>
          <a:p>
            <a:pPr lvl="1"/>
            <a:r>
              <a:rPr lang="en-US" dirty="0"/>
              <a:t>Compares with initial request of 38.68%.</a:t>
            </a:r>
          </a:p>
        </p:txBody>
      </p:sp>
    </p:spTree>
    <p:extLst>
      <p:ext uri="{BB962C8B-B14F-4D97-AF65-F5344CB8AC3E}">
        <p14:creationId xmlns:p14="http://schemas.microsoft.com/office/powerpoint/2010/main" val="3400901805"/>
      </p:ext>
    </p:extLst>
  </p:cSld>
  <p:clrMapOvr>
    <a:masterClrMapping/>
  </p:clrMapOvr>
  <p:transition>
    <p:rand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3BA622-D7C7-462D-99D3-EC0A3AE442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Single Family Residential Rates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DD84634-04FC-486F-905D-F0728297AF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0550" y="1905000"/>
            <a:ext cx="8101496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3265267"/>
      </p:ext>
    </p:extLst>
  </p:cSld>
  <p:clrMapOvr>
    <a:masterClrMapping/>
  </p:clrMapOvr>
  <p:transition>
    <p:rand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AC0C26-756C-4238-9840-5761D90DD4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Cost Drivers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522C92-B7FC-4785-9BC7-01BBE33EA2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1790700"/>
            <a:ext cx="7772400" cy="4800600"/>
          </a:xfrm>
        </p:spPr>
        <p:txBody>
          <a:bodyPr/>
          <a:lstStyle/>
          <a:p>
            <a:r>
              <a:rPr lang="en-US" sz="2800" dirty="0"/>
              <a:t>Ultimately resolved all concerns that surfaced in further analysis of proposed 2019 costs.</a:t>
            </a:r>
          </a:p>
          <a:p>
            <a:r>
              <a:rPr lang="en-US" sz="2800" dirty="0"/>
              <a:t>Two key cost drivers:</a:t>
            </a:r>
          </a:p>
          <a:p>
            <a:pPr lvl="1"/>
            <a:r>
              <a:rPr lang="en-US" sz="2400" dirty="0"/>
              <a:t>MRF Operations</a:t>
            </a:r>
          </a:p>
          <a:p>
            <a:pPr lvl="1"/>
            <a:r>
              <a:rPr lang="en-US" sz="2400" dirty="0"/>
              <a:t>Direct Labor </a:t>
            </a:r>
          </a:p>
          <a:p>
            <a:pPr lvl="1"/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8134820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436465-7B5E-41D7-8497-07B3DD47E0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MRF Operations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157477-8E29-4D6A-8D74-7791D86FAB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1790700"/>
            <a:ext cx="7772400" cy="4610100"/>
          </a:xfrm>
        </p:spPr>
        <p:txBody>
          <a:bodyPr/>
          <a:lstStyle/>
          <a:p>
            <a:r>
              <a:rPr lang="en-US" dirty="0"/>
              <a:t>Cost per ton increases from $10.17 in 2017 to $67.50 in 2019.</a:t>
            </a:r>
          </a:p>
          <a:p>
            <a:pPr lvl="1"/>
            <a:r>
              <a:rPr lang="en-US" dirty="0"/>
              <a:t>Annual cost increase of $264,000.</a:t>
            </a:r>
          </a:p>
          <a:p>
            <a:pPr lvl="1"/>
            <a:r>
              <a:rPr lang="en-US" dirty="0"/>
              <a:t>Accounts for about 25% of proposed increase.</a:t>
            </a:r>
          </a:p>
          <a:p>
            <a:r>
              <a:rPr lang="en-US" dirty="0"/>
              <a:t>Market realities facing all recyclers: higher costs, lower revenues.</a:t>
            </a:r>
          </a:p>
          <a:p>
            <a:r>
              <a:rPr lang="en-US" dirty="0"/>
              <a:t>Higher costs of other alternatives.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2572056"/>
      </p:ext>
    </p:extLst>
  </p:cSld>
  <p:clrMapOvr>
    <a:masterClrMapping/>
  </p:clrMapOvr>
  <p:transition>
    <p:rand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0FC125-D0C9-41C5-A1DE-4632A167D8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Direct Labor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1AE674-DF9B-468D-935A-E38C2E277A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Up by 23% from 2017 to 2019</a:t>
            </a:r>
          </a:p>
          <a:p>
            <a:pPr lvl="1"/>
            <a:r>
              <a:rPr lang="en-US" dirty="0"/>
              <a:t>Cost of living and market adjustment for retention/attraction: 9%</a:t>
            </a:r>
          </a:p>
          <a:p>
            <a:pPr lvl="1"/>
            <a:r>
              <a:rPr lang="en-US" dirty="0"/>
              <a:t>Correction of past direct labor allocations: 14%</a:t>
            </a:r>
          </a:p>
          <a:p>
            <a:pPr lvl="1"/>
            <a:r>
              <a:rPr lang="en-US" dirty="0"/>
              <a:t>Accounts for about 30% of proposed increase  </a:t>
            </a:r>
          </a:p>
        </p:txBody>
      </p:sp>
    </p:spTree>
    <p:extLst>
      <p:ext uri="{BB962C8B-B14F-4D97-AF65-F5344CB8AC3E}">
        <p14:creationId xmlns:p14="http://schemas.microsoft.com/office/powerpoint/2010/main" val="2010387773"/>
      </p:ext>
    </p:extLst>
  </p:cSld>
  <p:clrMapOvr>
    <a:masterClrMapping/>
  </p:clrMapOvr>
  <p:transition>
    <p:rand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Three Key Rate Review Factors</a:t>
            </a:r>
          </a:p>
        </p:txBody>
      </p:sp>
      <p:sp>
        <p:nvSpPr>
          <p:cNvPr id="178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How much does it cost to provide required service levels?</a:t>
            </a:r>
          </a:p>
          <a:p>
            <a:r>
              <a:rPr lang="en-US" dirty="0"/>
              <a:t>Are these costs reasonable?</a:t>
            </a:r>
          </a:p>
          <a:p>
            <a:r>
              <a:rPr lang="en-US" dirty="0"/>
              <a:t>And if so, what is a reasonable level of return on these?</a:t>
            </a:r>
          </a:p>
        </p:txBody>
      </p:sp>
    </p:spTree>
    <p:extLst>
      <p:ext uri="{BB962C8B-B14F-4D97-AF65-F5344CB8AC3E}">
        <p14:creationId xmlns:p14="http://schemas.microsoft.com/office/powerpoint/2010/main" val="2135584600"/>
      </p:ext>
    </p:extLst>
  </p:cSld>
  <p:clrMapOvr>
    <a:masterClrMapping/>
  </p:clrMapOvr>
  <p:transition>
    <p:random/>
  </p:transition>
</p:sld>
</file>

<file path=ppt/theme/theme1.xml><?xml version="1.0" encoding="utf-8"?>
<a:theme xmlns:a="http://schemas.openxmlformats.org/drawingml/2006/main" name="Side Bar White">
  <a:themeElements>
    <a:clrScheme name="Side Bar White 4">
      <a:dk1>
        <a:srgbClr val="000000"/>
      </a:dk1>
      <a:lt1>
        <a:srgbClr val="FFFFFF"/>
      </a:lt1>
      <a:dk2>
        <a:srgbClr val="006666"/>
      </a:dk2>
      <a:lt2>
        <a:srgbClr val="FFFFFF"/>
      </a:lt2>
      <a:accent1>
        <a:srgbClr val="009999"/>
      </a:accent1>
      <a:accent2>
        <a:srgbClr val="EAEAEA"/>
      </a:accent2>
      <a:accent3>
        <a:srgbClr val="FFFFFF"/>
      </a:accent3>
      <a:accent4>
        <a:srgbClr val="000000"/>
      </a:accent4>
      <a:accent5>
        <a:srgbClr val="AACACA"/>
      </a:accent5>
      <a:accent6>
        <a:srgbClr val="D4D4D4"/>
      </a:accent6>
      <a:hlink>
        <a:srgbClr val="FF5050"/>
      </a:hlink>
      <a:folHlink>
        <a:srgbClr val="CBCBCB"/>
      </a:folHlink>
    </a:clrScheme>
    <a:fontScheme name="Side Bar White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ide Bar White 1">
        <a:dk1>
          <a:srgbClr val="003300"/>
        </a:dk1>
        <a:lt1>
          <a:srgbClr val="FFFFFF"/>
        </a:lt1>
        <a:dk2>
          <a:srgbClr val="336600"/>
        </a:dk2>
        <a:lt2>
          <a:srgbClr val="FFCC66"/>
        </a:lt2>
        <a:accent1>
          <a:srgbClr val="996633"/>
        </a:accent1>
        <a:accent2>
          <a:srgbClr val="0099CC"/>
        </a:accent2>
        <a:accent3>
          <a:srgbClr val="ADB8AA"/>
        </a:accent3>
        <a:accent4>
          <a:srgbClr val="DADADA"/>
        </a:accent4>
        <a:accent5>
          <a:srgbClr val="CAB8AD"/>
        </a:accent5>
        <a:accent6>
          <a:srgbClr val="008AB9"/>
        </a:accent6>
        <a:hlink>
          <a:srgbClr val="FF9933"/>
        </a:hlink>
        <a:folHlink>
          <a:srgbClr val="00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ide Bar White 2">
        <a:dk1>
          <a:srgbClr val="4D4D4D"/>
        </a:dk1>
        <a:lt1>
          <a:srgbClr val="D6EFD0"/>
        </a:lt1>
        <a:dk2>
          <a:srgbClr val="336699"/>
        </a:dk2>
        <a:lt2>
          <a:srgbClr val="65B5D1"/>
        </a:lt2>
        <a:accent1>
          <a:srgbClr val="9BB9C3"/>
        </a:accent1>
        <a:accent2>
          <a:srgbClr val="99CCFF"/>
        </a:accent2>
        <a:accent3>
          <a:srgbClr val="E8F6E4"/>
        </a:accent3>
        <a:accent4>
          <a:srgbClr val="404040"/>
        </a:accent4>
        <a:accent5>
          <a:srgbClr val="CBD9DE"/>
        </a:accent5>
        <a:accent6>
          <a:srgbClr val="8AB9E7"/>
        </a:accent6>
        <a:hlink>
          <a:srgbClr val="009999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de Bar White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969696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D4D4D4"/>
        </a:accent6>
        <a:hlink>
          <a:srgbClr val="5F5F5F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de Bar White 4">
        <a:dk1>
          <a:srgbClr val="000000"/>
        </a:dk1>
        <a:lt1>
          <a:srgbClr val="FFFFFF"/>
        </a:lt1>
        <a:dk2>
          <a:srgbClr val="006666"/>
        </a:dk2>
        <a:lt2>
          <a:srgbClr val="FFFFFF"/>
        </a:lt2>
        <a:accent1>
          <a:srgbClr val="009999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D4D4D4"/>
        </a:accent6>
        <a:hlink>
          <a:srgbClr val="FF5050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H:\Templates\Side Bar White.pot</Template>
  <TotalTime>10998</TotalTime>
  <Words>774</Words>
  <Application>Microsoft Office PowerPoint</Application>
  <PresentationFormat>On-screen Show (4:3)</PresentationFormat>
  <Paragraphs>112</Paragraphs>
  <Slides>22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Arial</vt:lpstr>
      <vt:lpstr>Tahoma</vt:lpstr>
      <vt:lpstr>Times New Roman</vt:lpstr>
      <vt:lpstr>Wingdings</vt:lpstr>
      <vt:lpstr>Side Bar White</vt:lpstr>
      <vt:lpstr>PowerPoint Presentation</vt:lpstr>
      <vt:lpstr>Report Purpose</vt:lpstr>
      <vt:lpstr>Findings: MCD Rate Request</vt:lpstr>
      <vt:lpstr>Rate Recommendation</vt:lpstr>
      <vt:lpstr>Single Family Residential Rates</vt:lpstr>
      <vt:lpstr>Key Cost Drivers</vt:lpstr>
      <vt:lpstr>MRF Operations</vt:lpstr>
      <vt:lpstr>Direct Labor</vt:lpstr>
      <vt:lpstr>Three Key Rate Review Factors</vt:lpstr>
      <vt:lpstr>Are costs reasonable?</vt:lpstr>
      <vt:lpstr>PowerPoint Presentation</vt:lpstr>
      <vt:lpstr>What’s a reasonable return on these costs?</vt:lpstr>
      <vt:lpstr>Conclusion: MCD Rate Request </vt:lpstr>
      <vt:lpstr>Increasing Franchise Fee to 10%</vt:lpstr>
      <vt:lpstr>Franchise Fee: 6% vs 10% </vt:lpstr>
      <vt:lpstr>Questions?</vt:lpstr>
      <vt:lpstr>Allowed Revenue Increase</vt:lpstr>
      <vt:lpstr>MRF Costs</vt:lpstr>
      <vt:lpstr>MRF Options</vt:lpstr>
      <vt:lpstr>MRF Cost Drivers </vt:lpstr>
      <vt:lpstr>MRF Conclusion</vt:lpstr>
      <vt:lpstr>Three Year Rate Review Cycle  </vt:lpstr>
    </vt:vector>
  </TitlesOfParts>
  <Company>City of San Luis Obispo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South County Sanitary Service Rate Review</dc:title>
  <dc:creator>Authorized User</dc:creator>
  <cp:lastModifiedBy>William Statler</cp:lastModifiedBy>
  <cp:revision>171</cp:revision>
  <cp:lastPrinted>2019-06-26T19:40:14Z</cp:lastPrinted>
  <dcterms:created xsi:type="dcterms:W3CDTF">2001-08-29T21:42:16Z</dcterms:created>
  <dcterms:modified xsi:type="dcterms:W3CDTF">2019-08-13T07:06:53Z</dcterms:modified>
</cp:coreProperties>
</file>