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3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FCC9670-A1F0-44E9-8B63-D90D9188E98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5972B7C-464B-4A35-972D-EFBCCC248CAC}" type="datetimeFigureOut">
              <a:rPr lang="en-US" smtClean="0"/>
              <a:t>8/13/2019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South County Sanitary Services</a:t>
            </a:r>
          </a:p>
          <a:p>
            <a:r>
              <a:rPr lang="en-US" dirty="0" smtClean="0"/>
              <a:t>Jeff Smith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9600"/>
            <a:ext cx="5280429" cy="369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681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101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Recycling started</a:t>
            </a:r>
          </a:p>
          <a:p>
            <a:endParaRPr lang="en-US" dirty="0"/>
          </a:p>
          <a:p>
            <a:r>
              <a:rPr lang="en-US" dirty="0"/>
              <a:t>AB939 – 1989</a:t>
            </a:r>
          </a:p>
          <a:p>
            <a:pPr lvl="1"/>
            <a:r>
              <a:rPr lang="en-US" dirty="0"/>
              <a:t>50% diversion – the creation of recycling programs in CA</a:t>
            </a:r>
          </a:p>
          <a:p>
            <a:pPr lvl="1"/>
            <a:endParaRPr lang="en-US" dirty="0"/>
          </a:p>
          <a:p>
            <a:r>
              <a:rPr lang="en-US" dirty="0"/>
              <a:t>AB341 – 2012</a:t>
            </a:r>
          </a:p>
          <a:p>
            <a:pPr lvl="1"/>
            <a:r>
              <a:rPr lang="en-US" dirty="0"/>
              <a:t>Goal of 75% diversion by </a:t>
            </a:r>
            <a:r>
              <a:rPr lang="en-US" dirty="0" smtClean="0"/>
              <a:t>2020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ncreased recycling mandates for commercial businesses</a:t>
            </a:r>
          </a:p>
          <a:p>
            <a:pPr lvl="1"/>
            <a:r>
              <a:rPr lang="en-US" dirty="0" smtClean="0"/>
              <a:t>Beginning of organics collection programs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China now receiving most of the US recyclables </a:t>
            </a:r>
          </a:p>
        </p:txBody>
      </p:sp>
      <p:pic>
        <p:nvPicPr>
          <p:cNvPr id="1026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5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Recycling 101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Worldwide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u="sng" dirty="0"/>
              <a:t>2012</a:t>
            </a:r>
            <a:r>
              <a:rPr lang="en-US" dirty="0"/>
              <a:t> – Global Recycling Markets begin to stir</a:t>
            </a:r>
          </a:p>
          <a:p>
            <a:pPr lvl="1"/>
            <a:r>
              <a:rPr lang="en-US" dirty="0"/>
              <a:t>China begins to  </a:t>
            </a:r>
            <a:r>
              <a:rPr lang="en-US" dirty="0" smtClean="0"/>
              <a:t>what </a:t>
            </a:r>
            <a:r>
              <a:rPr lang="en-US" dirty="0"/>
              <a:t>appears to be market pricing manipulation for </a:t>
            </a:r>
            <a:r>
              <a:rPr lang="en-US" dirty="0" smtClean="0"/>
              <a:t>commodities creating market volatility</a:t>
            </a:r>
            <a:endParaRPr lang="en-US" dirty="0"/>
          </a:p>
          <a:p>
            <a:pPr lvl="1"/>
            <a:r>
              <a:rPr lang="en-US" dirty="0"/>
              <a:t>Global Markets are </a:t>
            </a:r>
            <a:r>
              <a:rPr lang="en-US" dirty="0" smtClean="0"/>
              <a:t>shaken</a:t>
            </a:r>
            <a:endParaRPr lang="en-US" dirty="0"/>
          </a:p>
          <a:p>
            <a:pPr lvl="1"/>
            <a:r>
              <a:rPr lang="en-US" dirty="0"/>
              <a:t>Mixed Paper is turned away</a:t>
            </a:r>
          </a:p>
          <a:p>
            <a:pPr lvl="1"/>
            <a:r>
              <a:rPr lang="en-US" dirty="0"/>
              <a:t>Cold Canyon Processing starts to prepare</a:t>
            </a:r>
          </a:p>
          <a:p>
            <a:pPr lvl="1"/>
            <a:endParaRPr lang="en-US" dirty="0"/>
          </a:p>
          <a:p>
            <a:r>
              <a:rPr lang="en-US" i="1" u="sng" dirty="0"/>
              <a:t>2013/2014</a:t>
            </a:r>
            <a:r>
              <a:rPr lang="en-US" dirty="0"/>
              <a:t>– China establishes the “Green Fence” initiative</a:t>
            </a:r>
          </a:p>
          <a:p>
            <a:pPr lvl="1"/>
            <a:r>
              <a:rPr lang="en-US" dirty="0"/>
              <a:t>Defines acceptable plastics</a:t>
            </a:r>
          </a:p>
          <a:p>
            <a:pPr marL="120015" indent="0">
              <a:buNone/>
            </a:pPr>
            <a:endParaRPr lang="en-US" dirty="0"/>
          </a:p>
          <a:p>
            <a:r>
              <a:rPr lang="en-US" i="1" u="sng" dirty="0"/>
              <a:t>2017</a:t>
            </a:r>
            <a:r>
              <a:rPr lang="en-US" dirty="0"/>
              <a:t> – China begins a new campaign called the “China Sword”</a:t>
            </a:r>
          </a:p>
          <a:p>
            <a:pPr lvl="1"/>
            <a:r>
              <a:rPr lang="en-US" dirty="0"/>
              <a:t>Industry is changed </a:t>
            </a:r>
            <a:r>
              <a:rPr lang="en-US" dirty="0" smtClean="0"/>
              <a:t>forever</a:t>
            </a:r>
            <a:endParaRPr lang="en-US" dirty="0"/>
          </a:p>
        </p:txBody>
      </p:sp>
      <p:pic>
        <p:nvPicPr>
          <p:cNvPr id="4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9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Canyon Process/ </a:t>
            </a:r>
            <a:br>
              <a:rPr lang="en-US" dirty="0" smtClean="0"/>
            </a:br>
            <a:r>
              <a:rPr lang="en-US" dirty="0" smtClean="0"/>
              <a:t>SCSS Respond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Sort line speed is cut almost in half</a:t>
            </a:r>
          </a:p>
          <a:p>
            <a:r>
              <a:rPr lang="en-US" dirty="0"/>
              <a:t>Labor increased by 100%</a:t>
            </a:r>
          </a:p>
          <a:p>
            <a:r>
              <a:rPr lang="en-US" dirty="0"/>
              <a:t>Work with IWMA</a:t>
            </a:r>
          </a:p>
          <a:p>
            <a:r>
              <a:rPr lang="en-US" dirty="0" smtClean="0"/>
              <a:t>SCSS created </a:t>
            </a:r>
            <a:r>
              <a:rPr lang="en-US" dirty="0"/>
              <a:t>a recycle app to address “Wishful Recycling”</a:t>
            </a:r>
          </a:p>
          <a:p>
            <a:r>
              <a:rPr lang="en-US" dirty="0" smtClean="0"/>
              <a:t>SCSS attempting to hire a recycling educator</a:t>
            </a:r>
            <a:endParaRPr lang="en-US" dirty="0"/>
          </a:p>
          <a:p>
            <a:r>
              <a:rPr lang="en-US" dirty="0"/>
              <a:t>Look for and promote innovative solutions like we did with the digester</a:t>
            </a:r>
          </a:p>
          <a:p>
            <a:endParaRPr lang="en-US" dirty="0"/>
          </a:p>
        </p:txBody>
      </p:sp>
      <p:pic>
        <p:nvPicPr>
          <p:cNvPr id="4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6901" y="1536700"/>
            <a:ext cx="3082998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03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 the new recycle app to make sure you are recycling right</a:t>
            </a:r>
          </a:p>
          <a:p>
            <a:r>
              <a:rPr lang="en-US" dirty="0" smtClean="0"/>
              <a:t>If in doubt, throw it out</a:t>
            </a:r>
          </a:p>
          <a:p>
            <a:r>
              <a:rPr lang="en-US" dirty="0" smtClean="0"/>
              <a:t>Do not bag your recycling</a:t>
            </a:r>
          </a:p>
          <a:p>
            <a:r>
              <a:rPr lang="en-US" dirty="0" smtClean="0"/>
              <a:t>Tell others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 smtClean="0"/>
          </a:p>
        </p:txBody>
      </p:sp>
      <p:pic>
        <p:nvPicPr>
          <p:cNvPr id="5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wcnx.org\UserData\Home1B\JeffSmi\Desktop\Imag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41804"/>
            <a:ext cx="3733800" cy="452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SCSS Recycle Right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5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Update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Q4 of 2018 </a:t>
            </a:r>
            <a:r>
              <a:rPr lang="en-US" dirty="0" smtClean="0"/>
              <a:t>prices for some commodities dropped </a:t>
            </a:r>
            <a:r>
              <a:rPr lang="en-US" dirty="0"/>
              <a:t>60% </a:t>
            </a:r>
          </a:p>
          <a:p>
            <a:r>
              <a:rPr lang="en-US" dirty="0"/>
              <a:t>Q1 2019 Commodity values decrease by another 34%</a:t>
            </a:r>
          </a:p>
          <a:p>
            <a:r>
              <a:rPr lang="en-US" dirty="0"/>
              <a:t>Pricing and conditions are worse for recycling then when we started this rate case a year ago</a:t>
            </a:r>
          </a:p>
          <a:p>
            <a:r>
              <a:rPr lang="en-US" dirty="0"/>
              <a:t>Contract Labor is up by $800k since 2016</a:t>
            </a:r>
          </a:p>
          <a:p>
            <a:r>
              <a:rPr lang="en-US" dirty="0"/>
              <a:t>Recycling residual at all time high of approx 30% costing $100k per </a:t>
            </a:r>
            <a:r>
              <a:rPr lang="en-US" dirty="0" smtClean="0"/>
              <a:t>year due to “Wishful Recycling”</a:t>
            </a:r>
            <a:endParaRPr lang="en-US" dirty="0"/>
          </a:p>
        </p:txBody>
      </p:sp>
      <p:pic>
        <p:nvPicPr>
          <p:cNvPr id="5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8112" y="1536700"/>
            <a:ext cx="2675775" cy="458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86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 Update - </a:t>
            </a:r>
            <a:r>
              <a:rPr lang="en-US" dirty="0" smtClean="0"/>
              <a:t>cont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Cost to maintain a 20 year old </a:t>
            </a:r>
            <a:r>
              <a:rPr lang="en-US" dirty="0" smtClean="0"/>
              <a:t>MRF has increased</a:t>
            </a:r>
            <a:endParaRPr lang="en-US" dirty="0"/>
          </a:p>
          <a:p>
            <a:r>
              <a:rPr lang="en-US" dirty="0" smtClean="0"/>
              <a:t>Commodity pricing is expected </a:t>
            </a:r>
            <a:r>
              <a:rPr lang="en-US" dirty="0"/>
              <a:t>to get worse before </a:t>
            </a:r>
            <a:r>
              <a:rPr lang="en-US" dirty="0" smtClean="0"/>
              <a:t>they get better</a:t>
            </a:r>
            <a:endParaRPr lang="en-US" dirty="0"/>
          </a:p>
          <a:p>
            <a:r>
              <a:rPr lang="en-US" dirty="0"/>
              <a:t>Market recovery is not expected until at least 2022</a:t>
            </a:r>
          </a:p>
          <a:p>
            <a:r>
              <a:rPr lang="en-US" dirty="0" smtClean="0"/>
              <a:t>For </a:t>
            </a:r>
            <a:r>
              <a:rPr lang="en-US" dirty="0"/>
              <a:t>more info GOOGLE ‘the state of recycling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5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3657600" cy="189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3581400" cy="2060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545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company remains strong and is committed to serving our community</a:t>
            </a:r>
          </a:p>
          <a:p>
            <a:r>
              <a:rPr lang="en-US" dirty="0"/>
              <a:t>We are committed to doing the right thing, at the right time.  We will not be throwing away recycling like some of our competitors have done</a:t>
            </a:r>
          </a:p>
          <a:p>
            <a:r>
              <a:rPr lang="en-US" dirty="0"/>
              <a:t>We are committed to continue the work of building and developing relationships where recycling material can be processed at the lowest possible cost</a:t>
            </a:r>
          </a:p>
          <a:p>
            <a:r>
              <a:rPr lang="en-US" dirty="0"/>
              <a:t>We are committed to innovation and the future keeping costs as low as </a:t>
            </a:r>
            <a:r>
              <a:rPr lang="en-US" dirty="0" smtClean="0"/>
              <a:t>possible</a:t>
            </a:r>
          </a:p>
          <a:p>
            <a:endParaRPr lang="en-US" dirty="0"/>
          </a:p>
        </p:txBody>
      </p:sp>
      <p:pic>
        <p:nvPicPr>
          <p:cNvPr id="7" name="Picture 2" descr="X:\Users\jeffsmi\AppData\Local\Microsoft\Windows\Temporary Internet Files\Content.IE5\B29WM4S0\SouthCountySanitary-Logo_stack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7709"/>
            <a:ext cx="2635139" cy="134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5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64</TotalTime>
  <Words>393</Words>
  <Application>Microsoft Office PowerPoint</Application>
  <PresentationFormat>On-screen Show (4:3)</PresentationFormat>
  <Paragraphs>54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PowerPoint Presentation</vt:lpstr>
      <vt:lpstr>Recycling 101</vt:lpstr>
      <vt:lpstr>Recycling 101  Worldwide</vt:lpstr>
      <vt:lpstr>Cold Canyon Process/  SCSS Respond</vt:lpstr>
      <vt:lpstr>SCSS Recycle Right </vt:lpstr>
      <vt:lpstr>2019 Update</vt:lpstr>
      <vt:lpstr>2019 Update - cont</vt:lpstr>
      <vt:lpstr>Final thoughts</vt:lpstr>
    </vt:vector>
  </TitlesOfParts>
  <Company>R360 Environmental 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Smith</dc:creator>
  <cp:lastModifiedBy>Jeff Smith</cp:lastModifiedBy>
  <cp:revision>10</cp:revision>
  <dcterms:created xsi:type="dcterms:W3CDTF">2019-05-21T14:29:04Z</dcterms:created>
  <dcterms:modified xsi:type="dcterms:W3CDTF">2019-08-13T22:26:04Z</dcterms:modified>
</cp:coreProperties>
</file>