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4"/>
  </p:sldMasterIdLst>
  <p:notesMasterIdLst>
    <p:notesMasterId r:id="rId11"/>
  </p:notesMasterIdLst>
  <p:sldIdLst>
    <p:sldId id="256" r:id="rId5"/>
    <p:sldId id="265" r:id="rId6"/>
    <p:sldId id="264" r:id="rId7"/>
    <p:sldId id="266" r:id="rId8"/>
    <p:sldId id="267" r:id="rId9"/>
    <p:sldId id="261"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E9D2FA-3394-4C81-9E38-F7EC73A01E0A}" v="744" dt="2024-04-17T19:38:26.1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98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4CDC3E-60E2-4FAF-8550-51BA208B4E71}" type="datetimeFigureOut">
              <a:rPr lang="en-US" smtClean="0"/>
              <a:t>4/17/2024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1EA44-98DF-4A56-BEC0-370D46FAB7A3}" type="slidenum">
              <a:rPr lang="en-US" smtClean="0"/>
              <a:t>‹#›</a:t>
            </a:fld>
            <a:endParaRPr lang="en-US"/>
          </a:p>
        </p:txBody>
      </p:sp>
    </p:spTree>
    <p:extLst>
      <p:ext uri="{BB962C8B-B14F-4D97-AF65-F5344CB8AC3E}">
        <p14:creationId xmlns:p14="http://schemas.microsoft.com/office/powerpoint/2010/main" val="3061632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01EA44-98DF-4A56-BEC0-370D46FAB7A3}" type="slidenum">
              <a:rPr lang="en-US" smtClean="0"/>
              <a:t>2</a:t>
            </a:fld>
            <a:endParaRPr lang="en-US"/>
          </a:p>
        </p:txBody>
      </p:sp>
    </p:spTree>
    <p:extLst>
      <p:ext uri="{BB962C8B-B14F-4D97-AF65-F5344CB8AC3E}">
        <p14:creationId xmlns:p14="http://schemas.microsoft.com/office/powerpoint/2010/main" val="32674033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86F0ABFB-9D92-4580-B4E5-E6117D4AB92B}"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931B2-443D-488D-B87E-8B346181A0F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close up of a sign&#10;&#10;Description automatically generated">
            <a:extLst>
              <a:ext uri="{FF2B5EF4-FFF2-40B4-BE49-F238E27FC236}">
                <a16:creationId xmlns:a16="http://schemas.microsoft.com/office/drawing/2014/main" id="{68EB07B3-DFC8-4995-B36C-D5EFB063D7A7}"/>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10594909" y="286603"/>
            <a:ext cx="1235147" cy="1127757"/>
          </a:xfrm>
          <a:prstGeom prst="rect">
            <a:avLst/>
          </a:prstGeom>
        </p:spPr>
      </p:pic>
    </p:spTree>
    <p:extLst>
      <p:ext uri="{BB962C8B-B14F-4D97-AF65-F5344CB8AC3E}">
        <p14:creationId xmlns:p14="http://schemas.microsoft.com/office/powerpoint/2010/main" val="3291118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F0ABFB-9D92-4580-B4E5-E6117D4AB92B}"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931B2-443D-488D-B87E-8B346181A0FA}"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2E34C70E-AC69-4257-BE98-E2796BBD02E2}"/>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10594909" y="286603"/>
            <a:ext cx="1235147" cy="1127757"/>
          </a:xfrm>
          <a:prstGeom prst="rect">
            <a:avLst/>
          </a:prstGeom>
        </p:spPr>
      </p:pic>
    </p:spTree>
    <p:extLst>
      <p:ext uri="{BB962C8B-B14F-4D97-AF65-F5344CB8AC3E}">
        <p14:creationId xmlns:p14="http://schemas.microsoft.com/office/powerpoint/2010/main" val="4186788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F0ABFB-9D92-4580-B4E5-E6117D4AB92B}"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931B2-443D-488D-B87E-8B346181A0F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close up of a sign&#10;&#10;Description automatically generated">
            <a:extLst>
              <a:ext uri="{FF2B5EF4-FFF2-40B4-BE49-F238E27FC236}">
                <a16:creationId xmlns:a16="http://schemas.microsoft.com/office/drawing/2014/main" id="{A39C16CF-B45D-4507-807B-7550A540F670}"/>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10594909" y="286603"/>
            <a:ext cx="1235147" cy="1127757"/>
          </a:xfrm>
          <a:prstGeom prst="rect">
            <a:avLst/>
          </a:prstGeom>
        </p:spPr>
      </p:pic>
    </p:spTree>
    <p:extLst>
      <p:ext uri="{BB962C8B-B14F-4D97-AF65-F5344CB8AC3E}">
        <p14:creationId xmlns:p14="http://schemas.microsoft.com/office/powerpoint/2010/main" val="2600230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6F0ABFB-9D92-4580-B4E5-E6117D4AB92B}" type="datetimeFigureOut">
              <a:rPr lang="en-US" smtClean="0"/>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E931B2-443D-488D-B87E-8B346181A0FA}" type="slidenum">
              <a:rPr lang="en-US" smtClean="0"/>
              <a:t>‹#›</a:t>
            </a:fld>
            <a:endParaRPr lang="en-US"/>
          </a:p>
        </p:txBody>
      </p:sp>
      <p:pic>
        <p:nvPicPr>
          <p:cNvPr id="10" name="Picture 9" descr="A close up of a sign&#10;&#10;Description automatically generated">
            <a:extLst>
              <a:ext uri="{FF2B5EF4-FFF2-40B4-BE49-F238E27FC236}">
                <a16:creationId xmlns:a16="http://schemas.microsoft.com/office/drawing/2014/main" id="{A8C12425-A490-41AD-B3B6-27BC379D6541}"/>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10594909" y="286603"/>
            <a:ext cx="1235147" cy="1127757"/>
          </a:xfrm>
          <a:prstGeom prst="rect">
            <a:avLst/>
          </a:prstGeom>
        </p:spPr>
      </p:pic>
    </p:spTree>
    <p:extLst>
      <p:ext uri="{BB962C8B-B14F-4D97-AF65-F5344CB8AC3E}">
        <p14:creationId xmlns:p14="http://schemas.microsoft.com/office/powerpoint/2010/main" val="945410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6F0ABFB-9D92-4580-B4E5-E6117D4AB92B}" type="datetimeFigureOut">
              <a:rPr lang="en-US" smtClean="0"/>
              <a:t>4/17/2024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E931B2-443D-488D-B87E-8B346181A0FA}" type="slidenum">
              <a:rPr lang="en-US" smtClean="0"/>
              <a:t>‹#›</a:t>
            </a:fld>
            <a:endParaRPr lang="en-US"/>
          </a:p>
        </p:txBody>
      </p:sp>
      <p:pic>
        <p:nvPicPr>
          <p:cNvPr id="12" name="Picture 11" descr="A close up of a sign&#10;&#10;Description automatically generated">
            <a:extLst>
              <a:ext uri="{FF2B5EF4-FFF2-40B4-BE49-F238E27FC236}">
                <a16:creationId xmlns:a16="http://schemas.microsoft.com/office/drawing/2014/main" id="{28334744-5EF6-4E5A-88A3-985A9A5AD87C}"/>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10594909" y="286603"/>
            <a:ext cx="1235147" cy="1127757"/>
          </a:xfrm>
          <a:prstGeom prst="rect">
            <a:avLst/>
          </a:prstGeom>
        </p:spPr>
      </p:pic>
    </p:spTree>
    <p:extLst>
      <p:ext uri="{BB962C8B-B14F-4D97-AF65-F5344CB8AC3E}">
        <p14:creationId xmlns:p14="http://schemas.microsoft.com/office/powerpoint/2010/main" val="65480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6F0ABFB-9D92-4580-B4E5-E6117D4AB92B}" type="datetimeFigureOut">
              <a:rPr lang="en-US" smtClean="0"/>
              <a:t>4/17/2024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E931B2-443D-488D-B87E-8B346181A0FA}"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F62C8FA3-8471-457F-A4FE-DEF69CD91355}"/>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10594909" y="286603"/>
            <a:ext cx="1235147" cy="1127757"/>
          </a:xfrm>
          <a:prstGeom prst="rect">
            <a:avLst/>
          </a:prstGeom>
        </p:spPr>
      </p:pic>
    </p:spTree>
    <p:extLst>
      <p:ext uri="{BB962C8B-B14F-4D97-AF65-F5344CB8AC3E}">
        <p14:creationId xmlns:p14="http://schemas.microsoft.com/office/powerpoint/2010/main" val="4213751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6F0ABFB-9D92-4580-B4E5-E6117D4AB92B}" type="datetimeFigureOut">
              <a:rPr lang="en-US" smtClean="0"/>
              <a:t>4/17/2024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1FE931B2-443D-488D-B87E-8B346181A0FA}"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DD1B74AD-8D23-4740-A75B-CE050FC1AE96}"/>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10594909" y="286603"/>
            <a:ext cx="1235147" cy="1127757"/>
          </a:xfrm>
          <a:prstGeom prst="rect">
            <a:avLst/>
          </a:prstGeom>
        </p:spPr>
      </p:pic>
    </p:spTree>
    <p:extLst>
      <p:ext uri="{BB962C8B-B14F-4D97-AF65-F5344CB8AC3E}">
        <p14:creationId xmlns:p14="http://schemas.microsoft.com/office/powerpoint/2010/main" val="3568774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6F0ABFB-9D92-4580-B4E5-E6117D4AB92B}" type="datetimeFigureOut">
              <a:rPr lang="en-US" smtClean="0"/>
              <a:t>4/17/2024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FE931B2-443D-488D-B87E-8B346181A0FA}"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55C4A446-CCE7-4075-AFD2-F299DC6E4EE7}"/>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10594909" y="286603"/>
            <a:ext cx="1235147" cy="1127757"/>
          </a:xfrm>
          <a:prstGeom prst="rect">
            <a:avLst/>
          </a:prstGeom>
        </p:spPr>
      </p:pic>
    </p:spTree>
    <p:extLst>
      <p:ext uri="{BB962C8B-B14F-4D97-AF65-F5344CB8AC3E}">
        <p14:creationId xmlns:p14="http://schemas.microsoft.com/office/powerpoint/2010/main" val="3571837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F0ABFB-9D92-4580-B4E5-E6117D4AB92B}" type="datetimeFigureOut">
              <a:rPr lang="en-US" smtClean="0"/>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E931B2-443D-488D-B87E-8B346181A0FA}"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9A652B5B-8769-43B3-89EA-0C9750299812}"/>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10594909" y="286603"/>
            <a:ext cx="1235147" cy="1127757"/>
          </a:xfrm>
          <a:prstGeom prst="rect">
            <a:avLst/>
          </a:prstGeom>
        </p:spPr>
      </p:pic>
    </p:spTree>
    <p:extLst>
      <p:ext uri="{BB962C8B-B14F-4D97-AF65-F5344CB8AC3E}">
        <p14:creationId xmlns:p14="http://schemas.microsoft.com/office/powerpoint/2010/main" val="3530218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6F0ABFB-9D92-4580-B4E5-E6117D4AB92B}" type="datetimeFigureOut">
              <a:rPr lang="en-US" smtClean="0"/>
              <a:t>4/17/2024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FE931B2-443D-488D-B87E-8B346181A0FA}"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close up of a sign&#10;&#10;Description automatically generated">
            <a:extLst>
              <a:ext uri="{FF2B5EF4-FFF2-40B4-BE49-F238E27FC236}">
                <a16:creationId xmlns:a16="http://schemas.microsoft.com/office/drawing/2014/main" id="{8D8D8E70-3234-4B10-9645-AC9728BF484C}"/>
              </a:ext>
            </a:extLst>
          </p:cNvPr>
          <p:cNvPicPr>
            <a:picLocks noChangeAspect="1"/>
          </p:cNvPicPr>
          <p:nvPr userDrawn="1"/>
        </p:nvPicPr>
        <p:blipFill>
          <a:blip r:embed="rId11">
            <a:alphaModFix amt="35000"/>
            <a:extLst>
              <a:ext uri="{28A0092B-C50C-407E-A947-70E740481C1C}">
                <a14:useLocalDpi xmlns:a14="http://schemas.microsoft.com/office/drawing/2010/main" val="0"/>
              </a:ext>
            </a:extLst>
          </a:blip>
          <a:stretch>
            <a:fillRect/>
          </a:stretch>
        </p:blipFill>
        <p:spPr>
          <a:xfrm>
            <a:off x="10594909" y="286603"/>
            <a:ext cx="1235147" cy="1127757"/>
          </a:xfrm>
          <a:prstGeom prst="rect">
            <a:avLst/>
          </a:prstGeom>
        </p:spPr>
      </p:pic>
    </p:spTree>
    <p:extLst>
      <p:ext uri="{BB962C8B-B14F-4D97-AF65-F5344CB8AC3E}">
        <p14:creationId xmlns:p14="http://schemas.microsoft.com/office/powerpoint/2010/main" val="345434514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3.xml"/><Relationship Id="rId5" Type="http://schemas.openxmlformats.org/officeDocument/2006/relationships/image" Target="../media/image16.JP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6E4D78F-0A27-42C6-B90E-982629F1A623}"/>
              </a:ext>
            </a:extLst>
          </p:cNvPr>
          <p:cNvPicPr>
            <a:picLocks noChangeAspect="1"/>
          </p:cNvPicPr>
          <p:nvPr/>
        </p:nvPicPr>
        <p:blipFill>
          <a:blip r:embed="rId2">
            <a:extLst>
              <a:ext uri="{28A0092B-C50C-407E-A947-70E740481C1C}">
                <a14:useLocalDpi xmlns:a14="http://schemas.microsoft.com/office/drawing/2010/main" val="0"/>
              </a:ext>
            </a:extLst>
          </a:blip>
          <a:stretch/>
        </p:blipFill>
        <p:spPr>
          <a:xfrm>
            <a:off x="982912" y="640080"/>
            <a:ext cx="5577840" cy="5577840"/>
          </a:xfrm>
          <a:prstGeom prst="rect">
            <a:avLst/>
          </a:prstGeom>
        </p:spPr>
      </p:pic>
      <p:sp>
        <p:nvSpPr>
          <p:cNvPr id="29" name="Rectangle 28">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rgbClr val="43684E"/>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68A02E4-4D37-41BA-A8F7-A5F9DBB61481}"/>
              </a:ext>
            </a:extLst>
          </p:cNvPr>
          <p:cNvSpPr>
            <a:spLocks noGrp="1"/>
          </p:cNvSpPr>
          <p:nvPr>
            <p:ph type="ctrTitle"/>
          </p:nvPr>
        </p:nvSpPr>
        <p:spPr>
          <a:xfrm>
            <a:off x="8096885" y="640080"/>
            <a:ext cx="3659246" cy="2926080"/>
          </a:xfrm>
        </p:spPr>
        <p:txBody>
          <a:bodyPr>
            <a:normAutofit/>
          </a:bodyPr>
          <a:lstStyle/>
          <a:p>
            <a:r>
              <a:rPr lang="en-US" sz="4400">
                <a:solidFill>
                  <a:srgbClr val="FFFFFF"/>
                </a:solidFill>
              </a:rPr>
              <a:t>Facilities and Resources Report</a:t>
            </a:r>
          </a:p>
        </p:txBody>
      </p:sp>
      <p:sp>
        <p:nvSpPr>
          <p:cNvPr id="3" name="Subtitle 2">
            <a:extLst>
              <a:ext uri="{FF2B5EF4-FFF2-40B4-BE49-F238E27FC236}">
                <a16:creationId xmlns:a16="http://schemas.microsoft.com/office/drawing/2014/main" id="{8A3962F7-D990-467D-AAA3-8FD2E4C80310}"/>
              </a:ext>
            </a:extLst>
          </p:cNvPr>
          <p:cNvSpPr>
            <a:spLocks noGrp="1"/>
          </p:cNvSpPr>
          <p:nvPr>
            <p:ph type="subTitle" idx="1"/>
          </p:nvPr>
        </p:nvSpPr>
        <p:spPr>
          <a:xfrm>
            <a:off x="8096885" y="3578084"/>
            <a:ext cx="3659246" cy="2639835"/>
          </a:xfrm>
        </p:spPr>
        <p:txBody>
          <a:bodyPr vert="horz" lIns="91440" tIns="45720" rIns="91440" bIns="45720" rtlCol="0">
            <a:normAutofit/>
          </a:bodyPr>
          <a:lstStyle/>
          <a:p>
            <a:r>
              <a:rPr lang="en-US" sz="1500" dirty="0">
                <a:solidFill>
                  <a:srgbClr val="FFFFFF"/>
                </a:solidFill>
              </a:rPr>
              <a:t>APRIL 18, 2024</a:t>
            </a:r>
          </a:p>
        </p:txBody>
      </p:sp>
      <p:sp>
        <p:nvSpPr>
          <p:cNvPr id="31" name="Rectangle 30">
            <a:extLst>
              <a:ext uri="{FF2B5EF4-FFF2-40B4-BE49-F238E27FC236}">
                <a16:creationId xmlns:a16="http://schemas.microsoft.com/office/drawing/2014/main" id="{EF9C14D5-64ED-4C3C-A0D2-6C2AE1AE9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rgbClr val="63A5F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453594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EE6D0A0E-AC19-415C-B3AE-96786F30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BF7351-F2EC-E2C5-4616-4D231FD892CD}"/>
              </a:ext>
            </a:extLst>
          </p:cNvPr>
          <p:cNvSpPr>
            <a:spLocks noGrp="1"/>
          </p:cNvSpPr>
          <p:nvPr>
            <p:ph type="title"/>
          </p:nvPr>
        </p:nvSpPr>
        <p:spPr>
          <a:xfrm>
            <a:off x="5144679" y="634946"/>
            <a:ext cx="6405063" cy="1450757"/>
          </a:xfrm>
        </p:spPr>
        <p:txBody>
          <a:bodyPr>
            <a:normAutofit/>
          </a:bodyPr>
          <a:lstStyle/>
          <a:p>
            <a:pPr algn="ctr"/>
            <a:r>
              <a:rPr lang="en-US"/>
              <a:t>WEED ABATEMENT</a:t>
            </a:r>
          </a:p>
        </p:txBody>
      </p:sp>
      <p:cxnSp>
        <p:nvCxnSpPr>
          <p:cNvPr id="49" name="Straight Connector 48">
            <a:extLst>
              <a:ext uri="{FF2B5EF4-FFF2-40B4-BE49-F238E27FC236}">
                <a16:creationId xmlns:a16="http://schemas.microsoft.com/office/drawing/2014/main" id="{D4B6B151-91C6-4075-8FB3-43E838C2A9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80D36442-E2ED-770F-E1A2-A0C35954B552}"/>
              </a:ext>
            </a:extLst>
          </p:cNvPr>
          <p:cNvSpPr>
            <a:spLocks noGrp="1"/>
          </p:cNvSpPr>
          <p:nvPr>
            <p:ph idx="1"/>
          </p:nvPr>
        </p:nvSpPr>
        <p:spPr>
          <a:xfrm>
            <a:off x="5144679" y="2198914"/>
            <a:ext cx="6405063" cy="2190201"/>
          </a:xfrm>
        </p:spPr>
        <p:txBody>
          <a:bodyPr>
            <a:normAutofit/>
          </a:bodyPr>
          <a:lstStyle/>
          <a:p>
            <a:endParaRPr lang="en-US" dirty="0"/>
          </a:p>
          <a:p>
            <a:endParaRPr lang="en-US" dirty="0"/>
          </a:p>
          <a:p>
            <a:r>
              <a:rPr lang="en-US" dirty="0"/>
              <a:t>Mowing of the East Ranch started with weed whacking on several CCSD lots within the community.</a:t>
            </a:r>
          </a:p>
          <a:p>
            <a:endParaRPr lang="en-US" dirty="0"/>
          </a:p>
        </p:txBody>
      </p:sp>
      <p:sp>
        <p:nvSpPr>
          <p:cNvPr id="50" name="Rectangle 49">
            <a:extLst>
              <a:ext uri="{FF2B5EF4-FFF2-40B4-BE49-F238E27FC236}">
                <a16:creationId xmlns:a16="http://schemas.microsoft.com/office/drawing/2014/main" id="{59743FD2-096E-4E3C-B8A6-CC50548F47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BFC26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1" name="Rectangle 50">
            <a:extLst>
              <a:ext uri="{FF2B5EF4-FFF2-40B4-BE49-F238E27FC236}">
                <a16:creationId xmlns:a16="http://schemas.microsoft.com/office/drawing/2014/main" id="{10A17A06-682A-4722-93B3-03636927A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797A49"/>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descr="A truck parked in a bush&#10;&#10;Description automatically generated">
            <a:extLst>
              <a:ext uri="{FF2B5EF4-FFF2-40B4-BE49-F238E27FC236}">
                <a16:creationId xmlns:a16="http://schemas.microsoft.com/office/drawing/2014/main" id="{C1DBEAE1-D616-8BE2-701F-887B71AC5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0995"/>
            <a:ext cx="2707688" cy="2295330"/>
          </a:xfrm>
          <a:prstGeom prst="rect">
            <a:avLst/>
          </a:prstGeom>
        </p:spPr>
      </p:pic>
      <p:pic>
        <p:nvPicPr>
          <p:cNvPr id="6" name="Picture 5" descr="A tractor in a field&#10;&#10;Description automatically generated">
            <a:extLst>
              <a:ext uri="{FF2B5EF4-FFF2-40B4-BE49-F238E27FC236}">
                <a16:creationId xmlns:a16="http://schemas.microsoft.com/office/drawing/2014/main" id="{17B36562-4F46-2EA1-5288-5BDD581F7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7673" y="90997"/>
            <a:ext cx="2452600" cy="2295328"/>
          </a:xfrm>
          <a:prstGeom prst="rect">
            <a:avLst/>
          </a:prstGeom>
        </p:spPr>
      </p:pic>
      <p:pic>
        <p:nvPicPr>
          <p:cNvPr id="17" name="Picture 16" descr="A sidewalk with grass and trees&#10;&#10;Description automatically generated">
            <a:extLst>
              <a:ext uri="{FF2B5EF4-FFF2-40B4-BE49-F238E27FC236}">
                <a16:creationId xmlns:a16="http://schemas.microsoft.com/office/drawing/2014/main" id="{EE134F09-AF57-1D16-F97F-A9B3C90B2C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56901" y="4162366"/>
            <a:ext cx="2289465" cy="1978841"/>
          </a:xfrm>
          <a:prstGeom prst="rect">
            <a:avLst/>
          </a:prstGeom>
        </p:spPr>
      </p:pic>
      <p:pic>
        <p:nvPicPr>
          <p:cNvPr id="23" name="Picture 22">
            <a:extLst>
              <a:ext uri="{FF2B5EF4-FFF2-40B4-BE49-F238E27FC236}">
                <a16:creationId xmlns:a16="http://schemas.microsoft.com/office/drawing/2014/main" id="{14AE9EA7-E9BC-6BE3-1546-6C53A37757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313" y="1703883"/>
            <a:ext cx="4276683" cy="2685237"/>
          </a:xfrm>
          <a:prstGeom prst="rect">
            <a:avLst/>
          </a:prstGeom>
        </p:spPr>
      </p:pic>
      <p:pic>
        <p:nvPicPr>
          <p:cNvPr id="5" name="Picture 4">
            <a:extLst>
              <a:ext uri="{FF2B5EF4-FFF2-40B4-BE49-F238E27FC236}">
                <a16:creationId xmlns:a16="http://schemas.microsoft.com/office/drawing/2014/main" id="{E7A62BB5-5A69-C6EB-8765-32064BD0A8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2651444" y="3925487"/>
            <a:ext cx="2365058" cy="2452600"/>
          </a:xfrm>
          <a:prstGeom prst="rect">
            <a:avLst/>
          </a:prstGeom>
        </p:spPr>
      </p:pic>
      <p:pic>
        <p:nvPicPr>
          <p:cNvPr id="8" name="Picture 7">
            <a:extLst>
              <a:ext uri="{FF2B5EF4-FFF2-40B4-BE49-F238E27FC236}">
                <a16:creationId xmlns:a16="http://schemas.microsoft.com/office/drawing/2014/main" id="{0BEB6D70-4ED5-8446-DC0B-A90437663C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47416" y="3890865"/>
            <a:ext cx="5420583" cy="2443446"/>
          </a:xfrm>
          <a:prstGeom prst="rect">
            <a:avLst/>
          </a:prstGeom>
        </p:spPr>
      </p:pic>
    </p:spTree>
    <p:extLst>
      <p:ext uri="{BB962C8B-B14F-4D97-AF65-F5344CB8AC3E}">
        <p14:creationId xmlns:p14="http://schemas.microsoft.com/office/powerpoint/2010/main" val="380154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 name="Rectangle 1047">
            <a:extLst>
              <a:ext uri="{FF2B5EF4-FFF2-40B4-BE49-F238E27FC236}">
                <a16:creationId xmlns:a16="http://schemas.microsoft.com/office/drawing/2014/main" id="{FA745CAC-FFD0-4517-8142-20EC93DD4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Rectangle 1049">
            <a:extLst>
              <a:ext uri="{FF2B5EF4-FFF2-40B4-BE49-F238E27FC236}">
                <a16:creationId xmlns:a16="http://schemas.microsoft.com/office/drawing/2014/main" id="{422ACD4E-F9F3-4967-BF3E-91C8211B3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rgbClr val="6B6C3B"/>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E44F8B0-2852-A2F1-CF8A-9B67021587AB}"/>
              </a:ext>
            </a:extLst>
          </p:cNvPr>
          <p:cNvSpPr>
            <a:spLocks noGrp="1"/>
          </p:cNvSpPr>
          <p:nvPr>
            <p:ph type="title"/>
          </p:nvPr>
        </p:nvSpPr>
        <p:spPr>
          <a:xfrm>
            <a:off x="1097280" y="516835"/>
            <a:ext cx="5977937" cy="1666501"/>
          </a:xfrm>
        </p:spPr>
        <p:txBody>
          <a:bodyPr>
            <a:normAutofit/>
          </a:bodyPr>
          <a:lstStyle/>
          <a:p>
            <a:r>
              <a:rPr lang="en-US" sz="4400">
                <a:solidFill>
                  <a:srgbClr val="FFFFFF"/>
                </a:solidFill>
              </a:rPr>
              <a:t>Fiscalini Ranch Preserve </a:t>
            </a:r>
          </a:p>
        </p:txBody>
      </p:sp>
      <p:sp>
        <p:nvSpPr>
          <p:cNvPr id="15" name="Content Placeholder 14">
            <a:extLst>
              <a:ext uri="{FF2B5EF4-FFF2-40B4-BE49-F238E27FC236}">
                <a16:creationId xmlns:a16="http://schemas.microsoft.com/office/drawing/2014/main" id="{92041ED8-79C7-93C0-C013-28F6D0CDD38C}"/>
              </a:ext>
            </a:extLst>
          </p:cNvPr>
          <p:cNvSpPr>
            <a:spLocks noGrp="1"/>
          </p:cNvSpPr>
          <p:nvPr>
            <p:ph idx="1"/>
          </p:nvPr>
        </p:nvSpPr>
        <p:spPr>
          <a:xfrm>
            <a:off x="1097279" y="2236304"/>
            <a:ext cx="5977938" cy="3652667"/>
          </a:xfrm>
        </p:spPr>
        <p:txBody>
          <a:bodyPr>
            <a:normAutofit/>
          </a:bodyPr>
          <a:lstStyle/>
          <a:p>
            <a:endParaRPr lang="en-US" sz="1800">
              <a:solidFill>
                <a:srgbClr val="FFFFFF"/>
              </a:solidFill>
            </a:endParaRPr>
          </a:p>
          <a:p>
            <a:r>
              <a:rPr lang="en-US" sz="1800">
                <a:solidFill>
                  <a:srgbClr val="FFFFFF"/>
                </a:solidFill>
              </a:rPr>
              <a:t>We have been patrolling more of the Ranch. There have been reports of people entering cliffs and areas where seals are giving birth. With the FFRP, we have decided to cable off certain areas. Fire Break mowing will be starting in May for the first pass. Due to the wet weather. We do have concerns about fawns in the tall grass. We will lead with an ATV prior to mowing for safety.</a:t>
            </a:r>
          </a:p>
          <a:p>
            <a:endParaRPr lang="en-US" sz="1800">
              <a:solidFill>
                <a:srgbClr val="FFFFFF"/>
              </a:solidFill>
            </a:endParaRPr>
          </a:p>
          <a:p>
            <a:pPr marL="0" indent="0">
              <a:buNone/>
            </a:pPr>
            <a:endParaRPr lang="en-US" sz="1800">
              <a:solidFill>
                <a:srgbClr val="FFFFFF"/>
              </a:solidFill>
            </a:endParaRPr>
          </a:p>
        </p:txBody>
      </p:sp>
      <p:pic>
        <p:nvPicPr>
          <p:cNvPr id="6" name="Picture 5" descr="A person wearing a mask and holding a tool&#10;&#10;Description automatically generated">
            <a:extLst>
              <a:ext uri="{FF2B5EF4-FFF2-40B4-BE49-F238E27FC236}">
                <a16:creationId xmlns:a16="http://schemas.microsoft.com/office/drawing/2014/main" id="{0FC0A35F-5028-8629-E3BC-2C1221515556}"/>
              </a:ext>
            </a:extLst>
          </p:cNvPr>
          <p:cNvPicPr>
            <a:picLocks noChangeAspect="1"/>
          </p:cNvPicPr>
          <p:nvPr/>
        </p:nvPicPr>
        <p:blipFill rotWithShape="1">
          <a:blip r:embed="rId2">
            <a:extLst>
              <a:ext uri="{28A0092B-C50C-407E-A947-70E740481C1C}">
                <a14:useLocalDpi xmlns:a14="http://schemas.microsoft.com/office/drawing/2010/main" val="0"/>
              </a:ext>
            </a:extLst>
          </a:blip>
          <a:srcRect l="2268"/>
          <a:stretch/>
        </p:blipFill>
        <p:spPr>
          <a:xfrm>
            <a:off x="9901999" y="-1"/>
            <a:ext cx="2290001" cy="4571999"/>
          </a:xfrm>
          <a:prstGeom prst="rect">
            <a:avLst/>
          </a:prstGeom>
        </p:spPr>
      </p:pic>
      <p:pic>
        <p:nvPicPr>
          <p:cNvPr id="8" name="Picture 7" descr="A field with grass and trees&#10;&#10;Description automatically generated">
            <a:extLst>
              <a:ext uri="{FF2B5EF4-FFF2-40B4-BE49-F238E27FC236}">
                <a16:creationId xmlns:a16="http://schemas.microsoft.com/office/drawing/2014/main" id="{64E9E7E3-32C3-CCEB-B57A-C5A9F924345D}"/>
              </a:ext>
            </a:extLst>
          </p:cNvPr>
          <p:cNvPicPr>
            <a:picLocks noChangeAspect="1"/>
          </p:cNvPicPr>
          <p:nvPr/>
        </p:nvPicPr>
        <p:blipFill rotWithShape="1">
          <a:blip r:embed="rId3">
            <a:extLst>
              <a:ext uri="{28A0092B-C50C-407E-A947-70E740481C1C}">
                <a14:useLocalDpi xmlns:a14="http://schemas.microsoft.com/office/drawing/2010/main" val="0"/>
              </a:ext>
            </a:extLst>
          </a:blip>
          <a:srcRect t="24681" r="5" b="5"/>
          <a:stretch/>
        </p:blipFill>
        <p:spPr>
          <a:xfrm>
            <a:off x="7611903" y="1"/>
            <a:ext cx="2321282" cy="2331120"/>
          </a:xfrm>
          <a:prstGeom prst="rect">
            <a:avLst/>
          </a:prstGeom>
        </p:spPr>
      </p:pic>
      <p:sp>
        <p:nvSpPr>
          <p:cNvPr id="1052" name="Rectangle 1051">
            <a:extLst>
              <a:ext uri="{FF2B5EF4-FFF2-40B4-BE49-F238E27FC236}">
                <a16:creationId xmlns:a16="http://schemas.microsoft.com/office/drawing/2014/main" id="{9571C2EE-E8A4-43CB-B60C-DD36D2178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rgbClr val="329AF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032" name="Picture 8" descr="Image preview">
            <a:extLst>
              <a:ext uri="{FF2B5EF4-FFF2-40B4-BE49-F238E27FC236}">
                <a16:creationId xmlns:a16="http://schemas.microsoft.com/office/drawing/2014/main" id="{98167EAB-91E9-F9AA-030F-1C5C99AD65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699" r="5" b="12862"/>
          <a:stretch/>
        </p:blipFill>
        <p:spPr bwMode="auto">
          <a:xfrm>
            <a:off x="7610360" y="2299117"/>
            <a:ext cx="2258816" cy="2272884"/>
          </a:xfrm>
          <a:prstGeom prst="rect">
            <a:avLst/>
          </a:prstGeom>
          <a:noFill/>
          <a:extLst>
            <a:ext uri="{909E8E84-426E-40DD-AFC4-6F175D3DCCD1}">
              <a14:hiddenFill xmlns:a14="http://schemas.microsoft.com/office/drawing/2010/main">
                <a:solidFill>
                  <a:srgbClr val="FFFFFF"/>
                </a:solidFill>
              </a14:hiddenFill>
            </a:ext>
          </a:extLst>
        </p:spPr>
      </p:pic>
      <p:sp>
        <p:nvSpPr>
          <p:cNvPr id="1054" name="Rectangle 1053">
            <a:extLst>
              <a:ext uri="{FF2B5EF4-FFF2-40B4-BE49-F238E27FC236}">
                <a16:creationId xmlns:a16="http://schemas.microsoft.com/office/drawing/2014/main" id="{DBF4EF93-1FC0-4BDC-9735-DE490E8E9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9176" y="0"/>
            <a:ext cx="64008" cy="4572000"/>
          </a:xfrm>
          <a:prstGeom prst="rect">
            <a:avLst/>
          </a:prstGeom>
          <a:solidFill>
            <a:srgbClr val="329AF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56" name="Rectangle 1055">
            <a:extLst>
              <a:ext uri="{FF2B5EF4-FFF2-40B4-BE49-F238E27FC236}">
                <a16:creationId xmlns:a16="http://schemas.microsoft.com/office/drawing/2014/main" id="{5CE1D857-5544-41F4-8F8D-2000276C5A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2267112"/>
            <a:ext cx="2377440" cy="64008"/>
          </a:xfrm>
          <a:prstGeom prst="rect">
            <a:avLst/>
          </a:prstGeom>
          <a:solidFill>
            <a:srgbClr val="329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preview">
            <a:extLst>
              <a:ext uri="{FF2B5EF4-FFF2-40B4-BE49-F238E27FC236}">
                <a16:creationId xmlns:a16="http://schemas.microsoft.com/office/drawing/2014/main" id="{F1AD90AE-F280-D1FF-9AA4-AC9ED565B39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1826" b="19368"/>
          <a:stretch/>
        </p:blipFill>
        <p:spPr bwMode="auto">
          <a:xfrm>
            <a:off x="7611903" y="4572000"/>
            <a:ext cx="4580097" cy="2286000"/>
          </a:xfrm>
          <a:prstGeom prst="rect">
            <a:avLst/>
          </a:prstGeom>
          <a:noFill/>
          <a:extLst>
            <a:ext uri="{909E8E84-426E-40DD-AFC4-6F175D3DCCD1}">
              <a14:hiddenFill xmlns:a14="http://schemas.microsoft.com/office/drawing/2010/main">
                <a:solidFill>
                  <a:srgbClr val="FFFFFF"/>
                </a:solidFill>
              </a14:hiddenFill>
            </a:ext>
          </a:extLst>
        </p:spPr>
      </p:pic>
      <p:sp>
        <p:nvSpPr>
          <p:cNvPr id="1058" name="Rectangle 1057">
            <a:extLst>
              <a:ext uri="{FF2B5EF4-FFF2-40B4-BE49-F238E27FC236}">
                <a16:creationId xmlns:a16="http://schemas.microsoft.com/office/drawing/2014/main" id="{8BFDEC86-7E53-4AE9-9773-4DD9C1A19D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9435" y="4545792"/>
            <a:ext cx="4642565" cy="64008"/>
          </a:xfrm>
          <a:prstGeom prst="rect">
            <a:avLst/>
          </a:prstGeom>
          <a:solidFill>
            <a:srgbClr val="329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59570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 name="Rectangle 123">
            <a:extLst>
              <a:ext uri="{FF2B5EF4-FFF2-40B4-BE49-F238E27FC236}">
                <a16:creationId xmlns:a16="http://schemas.microsoft.com/office/drawing/2014/main" id="{669BE28B-324E-4CC5-A612-ABE13C70F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6" name="Rectangle 125">
            <a:extLst>
              <a:ext uri="{FF2B5EF4-FFF2-40B4-BE49-F238E27FC236}">
                <a16:creationId xmlns:a16="http://schemas.microsoft.com/office/drawing/2014/main" id="{87B7A658-1C9E-485B-8AB2-4FD6C9691A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8" name="Straight Connector 127">
            <a:extLst>
              <a:ext uri="{FF2B5EF4-FFF2-40B4-BE49-F238E27FC236}">
                <a16:creationId xmlns:a16="http://schemas.microsoft.com/office/drawing/2014/main" id="{9C906849-6EDD-4D98-B2EF-190346EA8D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30" name="Rectangle 129">
            <a:extLst>
              <a:ext uri="{FF2B5EF4-FFF2-40B4-BE49-F238E27FC236}">
                <a16:creationId xmlns:a16="http://schemas.microsoft.com/office/drawing/2014/main" id="{5F6B6685-14E5-45BB-9145-8CB06109B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4FB9B2-7EB9-5F09-AF3A-3890945B405A}"/>
              </a:ext>
            </a:extLst>
          </p:cNvPr>
          <p:cNvSpPr>
            <a:spLocks noGrp="1"/>
          </p:cNvSpPr>
          <p:nvPr>
            <p:ph type="title"/>
          </p:nvPr>
        </p:nvSpPr>
        <p:spPr>
          <a:xfrm>
            <a:off x="5292183" y="639097"/>
            <a:ext cx="6250887" cy="3686015"/>
          </a:xfrm>
        </p:spPr>
        <p:txBody>
          <a:bodyPr vert="horz" lIns="91440" tIns="45720" rIns="91440" bIns="45720" rtlCol="0" anchor="b">
            <a:normAutofit/>
          </a:bodyPr>
          <a:lstStyle/>
          <a:p>
            <a:r>
              <a:rPr lang="en-US" sz="6000" dirty="0"/>
              <a:t>Trails and Open Spaces</a:t>
            </a:r>
          </a:p>
        </p:txBody>
      </p:sp>
      <p:sp>
        <p:nvSpPr>
          <p:cNvPr id="3" name="Text Placeholder 2">
            <a:extLst>
              <a:ext uri="{FF2B5EF4-FFF2-40B4-BE49-F238E27FC236}">
                <a16:creationId xmlns:a16="http://schemas.microsoft.com/office/drawing/2014/main" id="{6B002DFE-C2EB-317D-34BB-16628E002A20}"/>
              </a:ext>
            </a:extLst>
          </p:cNvPr>
          <p:cNvSpPr>
            <a:spLocks noGrp="1"/>
          </p:cNvSpPr>
          <p:nvPr>
            <p:ph type="body" idx="1"/>
          </p:nvPr>
        </p:nvSpPr>
        <p:spPr>
          <a:xfrm>
            <a:off x="5403895" y="4455621"/>
            <a:ext cx="6155206" cy="1238616"/>
          </a:xfrm>
        </p:spPr>
        <p:txBody>
          <a:bodyPr vert="horz" lIns="91440" tIns="45720" rIns="91440" bIns="45720" rtlCol="0">
            <a:normAutofit/>
          </a:bodyPr>
          <a:lstStyle/>
          <a:p>
            <a:r>
              <a:rPr lang="en-US" sz="2000" dirty="0">
                <a:solidFill>
                  <a:schemeClr val="tx1">
                    <a:lumMod val="85000"/>
                    <a:lumOff val="15000"/>
                  </a:schemeClr>
                </a:solidFill>
              </a:rPr>
              <a:t>Perfect placement for a non-driving trail. Been working ON KEEPING open spaces CLEAR WITH DOWN TREES OR Branches.</a:t>
            </a:r>
          </a:p>
        </p:txBody>
      </p:sp>
      <p:pic>
        <p:nvPicPr>
          <p:cNvPr id="18" name="Picture 17" descr="A group of people in a grassy area&#10;&#10;Description automatically generated">
            <a:extLst>
              <a:ext uri="{FF2B5EF4-FFF2-40B4-BE49-F238E27FC236}">
                <a16:creationId xmlns:a16="http://schemas.microsoft.com/office/drawing/2014/main" id="{56F4FFC1-08D7-2D57-2C57-E9340D273008}"/>
              </a:ext>
            </a:extLst>
          </p:cNvPr>
          <p:cNvPicPr>
            <a:picLocks noChangeAspect="1"/>
          </p:cNvPicPr>
          <p:nvPr/>
        </p:nvPicPr>
        <p:blipFill rotWithShape="1">
          <a:blip r:embed="rId2">
            <a:extLst>
              <a:ext uri="{28A0092B-C50C-407E-A947-70E740481C1C}">
                <a14:useLocalDpi xmlns:a14="http://schemas.microsoft.com/office/drawing/2010/main" val="0"/>
              </a:ext>
            </a:extLst>
          </a:blip>
          <a:srcRect l="20290" r="20290"/>
          <a:stretch/>
        </p:blipFill>
        <p:spPr>
          <a:xfrm>
            <a:off x="487938" y="480231"/>
            <a:ext cx="2770633" cy="3217333"/>
          </a:xfrm>
          <a:prstGeom prst="rect">
            <a:avLst/>
          </a:prstGeom>
        </p:spPr>
      </p:pic>
      <p:pic>
        <p:nvPicPr>
          <p:cNvPr id="8" name="Picture 7">
            <a:extLst>
              <a:ext uri="{FF2B5EF4-FFF2-40B4-BE49-F238E27FC236}">
                <a16:creationId xmlns:a16="http://schemas.microsoft.com/office/drawing/2014/main" id="{00F3A2C4-1B28-7436-5CCC-F5DDF2D4BF17}"/>
              </a:ext>
            </a:extLst>
          </p:cNvPr>
          <p:cNvPicPr>
            <a:picLocks noChangeAspect="1"/>
          </p:cNvPicPr>
          <p:nvPr/>
        </p:nvPicPr>
        <p:blipFill rotWithShape="1">
          <a:blip r:embed="rId3">
            <a:extLst>
              <a:ext uri="{28A0092B-C50C-407E-A947-70E740481C1C}">
                <a14:useLocalDpi xmlns:a14="http://schemas.microsoft.com/office/drawing/2010/main" val="0"/>
              </a:ext>
            </a:extLst>
          </a:blip>
          <a:srcRect r="6354" b="4"/>
          <a:stretch/>
        </p:blipFill>
        <p:spPr>
          <a:xfrm rot="5400000">
            <a:off x="3143580" y="687755"/>
            <a:ext cx="2039984" cy="1633735"/>
          </a:xfrm>
          <a:prstGeom prst="rect">
            <a:avLst/>
          </a:prstGeom>
        </p:spPr>
      </p:pic>
      <p:sp>
        <p:nvSpPr>
          <p:cNvPr id="132" name="Rectangle 131">
            <a:extLst>
              <a:ext uri="{FF2B5EF4-FFF2-40B4-BE49-F238E27FC236}">
                <a16:creationId xmlns:a16="http://schemas.microsoft.com/office/drawing/2014/main" id="{6FCEC043-4421-4FD7-97B5-8E5323932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6703" y="2619716"/>
            <a:ext cx="1633735" cy="1075979"/>
          </a:xfrm>
          <a:prstGeom prst="rect">
            <a:avLst/>
          </a:prstGeom>
          <a:solidFill>
            <a:srgbClr val="6DA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prinkler in a field&#10;&#10;Description automatically generated">
            <a:extLst>
              <a:ext uri="{FF2B5EF4-FFF2-40B4-BE49-F238E27FC236}">
                <a16:creationId xmlns:a16="http://schemas.microsoft.com/office/drawing/2014/main" id="{E80B87E2-CB3E-6220-7485-8D852B359D29}"/>
              </a:ext>
            </a:extLst>
          </p:cNvPr>
          <p:cNvPicPr>
            <a:picLocks noChangeAspect="1"/>
          </p:cNvPicPr>
          <p:nvPr/>
        </p:nvPicPr>
        <p:blipFill rotWithShape="1">
          <a:blip r:embed="rId4">
            <a:extLst>
              <a:ext uri="{28A0092B-C50C-407E-A947-70E740481C1C}">
                <a14:useLocalDpi xmlns:a14="http://schemas.microsoft.com/office/drawing/2010/main" val="0"/>
              </a:ext>
            </a:extLst>
          </a:blip>
          <a:srcRect r="4059" b="4"/>
          <a:stretch/>
        </p:blipFill>
        <p:spPr>
          <a:xfrm rot="5400000">
            <a:off x="256505" y="4015263"/>
            <a:ext cx="2089982" cy="1633727"/>
          </a:xfrm>
          <a:prstGeom prst="rect">
            <a:avLst/>
          </a:prstGeom>
        </p:spPr>
      </p:pic>
      <p:pic>
        <p:nvPicPr>
          <p:cNvPr id="16" name="Picture 15" descr="Two people in a field with a fallen tree&#10;&#10;Description automatically generated">
            <a:extLst>
              <a:ext uri="{FF2B5EF4-FFF2-40B4-BE49-F238E27FC236}">
                <a16:creationId xmlns:a16="http://schemas.microsoft.com/office/drawing/2014/main" id="{41D45EDA-92D9-52B6-399F-931F9579A7E7}"/>
              </a:ext>
            </a:extLst>
          </p:cNvPr>
          <p:cNvPicPr>
            <a:picLocks noChangeAspect="1"/>
          </p:cNvPicPr>
          <p:nvPr/>
        </p:nvPicPr>
        <p:blipFill rotWithShape="1">
          <a:blip r:embed="rId5">
            <a:extLst>
              <a:ext uri="{28A0092B-C50C-407E-A947-70E740481C1C}">
                <a14:useLocalDpi xmlns:a14="http://schemas.microsoft.com/office/drawing/2010/main" val="0"/>
              </a:ext>
            </a:extLst>
          </a:blip>
          <a:srcRect l="764" r="1" b="1"/>
          <a:stretch/>
        </p:blipFill>
        <p:spPr>
          <a:xfrm>
            <a:off x="2217739" y="3787136"/>
            <a:ext cx="2770632" cy="2093976"/>
          </a:xfrm>
          <a:prstGeom prst="rect">
            <a:avLst/>
          </a:prstGeom>
        </p:spPr>
      </p:pic>
      <p:cxnSp>
        <p:nvCxnSpPr>
          <p:cNvPr id="134" name="Straight Connector 133">
            <a:extLst>
              <a:ext uri="{FF2B5EF4-FFF2-40B4-BE49-F238E27FC236}">
                <a16:creationId xmlns:a16="http://schemas.microsoft.com/office/drawing/2014/main" id="{2CEB08D8-BC45-4E5E-B397-AD696C979E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73674" y="4343400"/>
            <a:ext cx="50292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36" name="Rectangle 135">
            <a:extLst>
              <a:ext uri="{FF2B5EF4-FFF2-40B4-BE49-F238E27FC236}">
                <a16:creationId xmlns:a16="http://schemas.microsoft.com/office/drawing/2014/main" id="{84BF50DE-4008-4924-BB61-CA26A360EF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6DA5E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8" name="Rectangle 137">
            <a:extLst>
              <a:ext uri="{FF2B5EF4-FFF2-40B4-BE49-F238E27FC236}">
                <a16:creationId xmlns:a16="http://schemas.microsoft.com/office/drawing/2014/main" id="{90F3E040-EC0A-4E7E-94CA-412F1B7348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3C5B37"/>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AutoShape 2" descr="Image preview">
            <a:extLst>
              <a:ext uri="{FF2B5EF4-FFF2-40B4-BE49-F238E27FC236}">
                <a16:creationId xmlns:a16="http://schemas.microsoft.com/office/drawing/2014/main" id="{17622D73-5151-35BA-D8F9-69E55A88E12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preview">
            <a:extLst>
              <a:ext uri="{FF2B5EF4-FFF2-40B4-BE49-F238E27FC236}">
                <a16:creationId xmlns:a16="http://schemas.microsoft.com/office/drawing/2014/main" id="{068EF298-37AD-CD9B-1B3B-50EC3E51D2C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preview">
            <a:extLst>
              <a:ext uri="{FF2B5EF4-FFF2-40B4-BE49-F238E27FC236}">
                <a16:creationId xmlns:a16="http://schemas.microsoft.com/office/drawing/2014/main" id="{E2EC3E73-522F-6E3D-C807-E33D97C1B705}"/>
              </a:ext>
            </a:extLst>
          </p:cNvPr>
          <p:cNvSpPr>
            <a:spLocks noChangeAspect="1" noChangeArrowheads="1"/>
          </p:cNvSpPr>
          <p:nvPr/>
        </p:nvSpPr>
        <p:spPr bwMode="auto">
          <a:xfrm>
            <a:off x="6248400" y="523783"/>
            <a:ext cx="304800" cy="33624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99682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0A2FC-E2C3-458D-96B4-5DF9028D93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5F097929-F3D6-4D1F-8AFC-CF348171A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43074C91-9045-414B-B5F9-567DAE3EE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5" name="Picture 4" descr="A close-up of purple flowers&#10;&#10;Description automatically generated">
            <a:extLst>
              <a:ext uri="{FF2B5EF4-FFF2-40B4-BE49-F238E27FC236}">
                <a16:creationId xmlns:a16="http://schemas.microsoft.com/office/drawing/2014/main" id="{7C1FBE52-D308-4FF0-B8BE-D516C8AB7A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1958" y="640080"/>
            <a:ext cx="2579749" cy="5577840"/>
          </a:xfrm>
          <a:prstGeom prst="rect">
            <a:avLst/>
          </a:prstGeom>
        </p:spPr>
      </p:pic>
      <p:sp>
        <p:nvSpPr>
          <p:cNvPr id="18" name="Rectangle 17">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rgbClr val="6B527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29B082D-D966-05EA-8321-BF7F5149B796}"/>
              </a:ext>
            </a:extLst>
          </p:cNvPr>
          <p:cNvSpPr>
            <a:spLocks noGrp="1"/>
          </p:cNvSpPr>
          <p:nvPr>
            <p:ph type="title"/>
          </p:nvPr>
        </p:nvSpPr>
        <p:spPr>
          <a:xfrm>
            <a:off x="8096885" y="3004456"/>
            <a:ext cx="3659246" cy="561703"/>
          </a:xfrm>
        </p:spPr>
        <p:txBody>
          <a:bodyPr vert="horz" lIns="91440" tIns="45720" rIns="91440" bIns="45720" rtlCol="0" anchor="b">
            <a:normAutofit fontScale="90000"/>
          </a:bodyPr>
          <a:lstStyle/>
          <a:p>
            <a:r>
              <a:rPr lang="en-US" sz="4400" dirty="0">
                <a:solidFill>
                  <a:srgbClr val="FFFFFF"/>
                </a:solidFill>
              </a:rPr>
              <a:t>Moving forward </a:t>
            </a:r>
          </a:p>
        </p:txBody>
      </p:sp>
      <p:sp>
        <p:nvSpPr>
          <p:cNvPr id="3" name="Text Placeholder 2">
            <a:extLst>
              <a:ext uri="{FF2B5EF4-FFF2-40B4-BE49-F238E27FC236}">
                <a16:creationId xmlns:a16="http://schemas.microsoft.com/office/drawing/2014/main" id="{C1C2EB86-AA93-0406-11F3-41F7E23B2A80}"/>
              </a:ext>
            </a:extLst>
          </p:cNvPr>
          <p:cNvSpPr>
            <a:spLocks noGrp="1"/>
          </p:cNvSpPr>
          <p:nvPr>
            <p:ph type="body" idx="1"/>
          </p:nvPr>
        </p:nvSpPr>
        <p:spPr>
          <a:xfrm>
            <a:off x="8096885" y="3578084"/>
            <a:ext cx="3659246" cy="2639835"/>
          </a:xfrm>
        </p:spPr>
        <p:txBody>
          <a:bodyPr vert="horz" lIns="91440" tIns="45720" rIns="91440" bIns="45720" rtlCol="0">
            <a:normAutofit/>
          </a:bodyPr>
          <a:lstStyle/>
          <a:p>
            <a:r>
              <a:rPr lang="en-US" sz="1500" dirty="0">
                <a:solidFill>
                  <a:srgbClr val="FFFFFF"/>
                </a:solidFill>
              </a:rPr>
              <a:t>Our work will consist of the CCSD Lots and fire breaks for the next couple of months, with the small projects as they come into our department. With the effort of the crew, we will push forward to meet the guidelines of the district and community.</a:t>
            </a:r>
          </a:p>
        </p:txBody>
      </p:sp>
      <p:sp>
        <p:nvSpPr>
          <p:cNvPr id="20" name="Rectangle 19">
            <a:extLst>
              <a:ext uri="{FF2B5EF4-FFF2-40B4-BE49-F238E27FC236}">
                <a16:creationId xmlns:a16="http://schemas.microsoft.com/office/drawing/2014/main" id="{EF9C14D5-64ED-4C3C-A0D2-6C2AE1AE9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rgbClr val="8F71C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365243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52C0B2E1-0268-42EC-ABD3-94F81A05B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4" name="Rectangle 63">
            <a:extLst>
              <a:ext uri="{FF2B5EF4-FFF2-40B4-BE49-F238E27FC236}">
                <a16:creationId xmlns:a16="http://schemas.microsoft.com/office/drawing/2014/main" id="{7D2256B4-48EA-40FC-BBC0-AA1EE6E008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66" name="Straight Connector 65">
            <a:extLst>
              <a:ext uri="{FF2B5EF4-FFF2-40B4-BE49-F238E27FC236}">
                <a16:creationId xmlns:a16="http://schemas.microsoft.com/office/drawing/2014/main" id="{3D44BCCA-102D-4A9D-B1E4-2450CAF0B0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68" name="Rectangle 67">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0BA5D0-657D-418B-A927-328536AFE53C}"/>
              </a:ext>
            </a:extLst>
          </p:cNvPr>
          <p:cNvSpPr>
            <a:spLocks noGrp="1"/>
          </p:cNvSpPr>
          <p:nvPr>
            <p:ph type="title"/>
          </p:nvPr>
        </p:nvSpPr>
        <p:spPr>
          <a:xfrm>
            <a:off x="6408653" y="707694"/>
            <a:ext cx="5058827" cy="4985413"/>
          </a:xfrm>
        </p:spPr>
        <p:txBody>
          <a:bodyPr vert="horz" lIns="91440" tIns="45720" rIns="91440" bIns="45720" rtlCol="0" anchor="ctr" anchorCtr="0">
            <a:normAutofit fontScale="90000"/>
          </a:bodyPr>
          <a:lstStyle/>
          <a:p>
            <a:br>
              <a:rPr lang="en-US" sz="2000" dirty="0">
                <a:solidFill>
                  <a:schemeClr val="tx2"/>
                </a:solidFill>
              </a:rPr>
            </a:br>
            <a:br>
              <a:rPr lang="en-US" sz="2000" dirty="0">
                <a:solidFill>
                  <a:schemeClr val="tx2"/>
                </a:solidFill>
              </a:rPr>
            </a:br>
            <a:br>
              <a:rPr lang="en-US" sz="2000" dirty="0">
                <a:solidFill>
                  <a:schemeClr val="tx2"/>
                </a:solidFill>
              </a:rPr>
            </a:br>
            <a:br>
              <a:rPr lang="en-US" sz="2000" dirty="0">
                <a:solidFill>
                  <a:schemeClr val="tx2"/>
                </a:solidFill>
              </a:rPr>
            </a:br>
            <a:br>
              <a:rPr lang="en-US" sz="2000" dirty="0">
                <a:solidFill>
                  <a:schemeClr val="tx2"/>
                </a:solidFill>
              </a:rPr>
            </a:br>
            <a:r>
              <a:rPr lang="en-US" sz="2000" b="1" dirty="0">
                <a:solidFill>
                  <a:schemeClr val="tx2"/>
                </a:solidFill>
              </a:rPr>
              <a:t>Patrick Moloney </a:t>
            </a:r>
            <a:br>
              <a:rPr lang="en-US" sz="2000" dirty="0">
                <a:solidFill>
                  <a:schemeClr val="tx2"/>
                </a:solidFill>
              </a:rPr>
            </a:br>
            <a:br>
              <a:rPr lang="en-US" sz="2000" dirty="0">
                <a:solidFill>
                  <a:schemeClr val="tx2"/>
                </a:solidFill>
              </a:rPr>
            </a:br>
            <a:r>
              <a:rPr lang="en-US" sz="2000" dirty="0">
                <a:solidFill>
                  <a:schemeClr val="tx2"/>
                </a:solidFill>
              </a:rPr>
              <a:t>He is from Cambria and has been selected for our crew after several applications and interviews.  With his experience and knowledge, our department will be well developed with workers and support for the needs here in the district. </a:t>
            </a:r>
            <a:br>
              <a:rPr lang="en-US" sz="2000" dirty="0">
                <a:solidFill>
                  <a:schemeClr val="tx2"/>
                </a:solidFill>
              </a:rPr>
            </a:br>
            <a:r>
              <a:rPr lang="en-US" sz="2000" dirty="0">
                <a:solidFill>
                  <a:schemeClr val="tx2"/>
                </a:solidFill>
              </a:rPr>
              <a:t>He has been on our crew for a week. I want to introduce him to the Board currently.</a:t>
            </a:r>
            <a:br>
              <a:rPr lang="en-US" sz="2000" dirty="0">
                <a:solidFill>
                  <a:schemeClr val="tx2"/>
                </a:solidFill>
              </a:rPr>
            </a:br>
            <a:br>
              <a:rPr lang="en-US" sz="2000" dirty="0">
                <a:solidFill>
                  <a:schemeClr val="tx2"/>
                </a:solidFill>
              </a:rPr>
            </a:br>
            <a:br>
              <a:rPr lang="en-US" sz="2000" dirty="0">
                <a:solidFill>
                  <a:schemeClr val="tx2"/>
                </a:solidFill>
              </a:rPr>
            </a:br>
            <a:r>
              <a:rPr lang="en-US" sz="2000" dirty="0">
                <a:solidFill>
                  <a:schemeClr val="tx2"/>
                </a:solidFill>
              </a:rPr>
              <a:t> </a:t>
            </a:r>
            <a:br>
              <a:rPr lang="en-US" sz="2000" dirty="0">
                <a:solidFill>
                  <a:schemeClr val="tx2"/>
                </a:solidFill>
              </a:rPr>
            </a:br>
            <a:br>
              <a:rPr lang="en-US" sz="2000" dirty="0">
                <a:solidFill>
                  <a:schemeClr val="tx2"/>
                </a:solidFill>
              </a:rPr>
            </a:br>
            <a:br>
              <a:rPr lang="en-US" sz="2000" dirty="0">
                <a:solidFill>
                  <a:schemeClr val="tx2"/>
                </a:solidFill>
              </a:rPr>
            </a:br>
            <a:br>
              <a:rPr lang="en-US" sz="2000" dirty="0">
                <a:solidFill>
                  <a:schemeClr val="tx2"/>
                </a:solidFill>
              </a:rPr>
            </a:br>
            <a:endParaRPr lang="en-US" sz="2000" dirty="0">
              <a:solidFill>
                <a:schemeClr val="tx2"/>
              </a:solidFill>
            </a:endParaRPr>
          </a:p>
        </p:txBody>
      </p:sp>
      <p:sp>
        <p:nvSpPr>
          <p:cNvPr id="69" name="Rectangle 68">
            <a:extLst>
              <a:ext uri="{FF2B5EF4-FFF2-40B4-BE49-F238E27FC236}">
                <a16:creationId xmlns:a16="http://schemas.microsoft.com/office/drawing/2014/main" id="{0EEF5601-A8BC-411D-AA64-3E79320BA1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Text Placeholder 5">
            <a:extLst>
              <a:ext uri="{FF2B5EF4-FFF2-40B4-BE49-F238E27FC236}">
                <a16:creationId xmlns:a16="http://schemas.microsoft.com/office/drawing/2014/main" id="{65F350B2-386B-F0F0-FA9B-FEFBDAAAED07}"/>
              </a:ext>
            </a:extLst>
          </p:cNvPr>
          <p:cNvSpPr>
            <a:spLocks noGrp="1"/>
          </p:cNvSpPr>
          <p:nvPr>
            <p:ph type="body" idx="1"/>
          </p:nvPr>
        </p:nvSpPr>
        <p:spPr>
          <a:xfrm>
            <a:off x="823356" y="1159565"/>
            <a:ext cx="2938022" cy="4439055"/>
          </a:xfrm>
        </p:spPr>
        <p:txBody>
          <a:bodyPr vert="horz" lIns="91440" tIns="45720" rIns="91440" bIns="45720" rtlCol="0" anchor="ctr">
            <a:normAutofit/>
          </a:bodyPr>
          <a:lstStyle/>
          <a:p>
            <a:endParaRPr lang="en-US" dirty="0">
              <a:solidFill>
                <a:srgbClr val="FFFFFF"/>
              </a:solidFill>
            </a:endParaRPr>
          </a:p>
        </p:txBody>
      </p:sp>
      <p:sp>
        <p:nvSpPr>
          <p:cNvPr id="70" name="Rectangle 69">
            <a:extLst>
              <a:ext uri="{FF2B5EF4-FFF2-40B4-BE49-F238E27FC236}">
                <a16:creationId xmlns:a16="http://schemas.microsoft.com/office/drawing/2014/main" id="{33209156-242F-4B26-8D07-CEB2B68A9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3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8" name="Picture 7" descr="A person driving a tractor&#10;&#10;Description automatically generated">
            <a:extLst>
              <a:ext uri="{FF2B5EF4-FFF2-40B4-BE49-F238E27FC236}">
                <a16:creationId xmlns:a16="http://schemas.microsoft.com/office/drawing/2014/main" id="{F2AC1812-C2E0-87F8-0828-DC8A04421A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188" y="102637"/>
            <a:ext cx="4118358" cy="6680718"/>
          </a:xfrm>
          <a:prstGeom prst="rect">
            <a:avLst/>
          </a:prstGeom>
        </p:spPr>
      </p:pic>
    </p:spTree>
    <p:extLst>
      <p:ext uri="{BB962C8B-B14F-4D97-AF65-F5344CB8AC3E}">
        <p14:creationId xmlns:p14="http://schemas.microsoft.com/office/powerpoint/2010/main" val="297743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trospect">
  <a:themeElements>
    <a:clrScheme name="Custom 4">
      <a:dk1>
        <a:sysClr val="windowText" lastClr="000000"/>
      </a:dk1>
      <a:lt1>
        <a:sysClr val="window" lastClr="FFFFFF"/>
      </a:lt1>
      <a:dk2>
        <a:srgbClr val="16331E"/>
      </a:dk2>
      <a:lt2>
        <a:srgbClr val="DFE3E5"/>
      </a:lt2>
      <a:accent1>
        <a:srgbClr val="D4EBDA"/>
      </a:accent1>
      <a:accent2>
        <a:srgbClr val="2E663E"/>
      </a:accent2>
      <a:accent3>
        <a:srgbClr val="E3F6C9"/>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75AEF211C3D04992ECA1C68743C35A" ma:contentTypeVersion="15" ma:contentTypeDescription="Create a new document." ma:contentTypeScope="" ma:versionID="501a7c01429b801004ad1360845a7105">
  <xsd:schema xmlns:xsd="http://www.w3.org/2001/XMLSchema" xmlns:xs="http://www.w3.org/2001/XMLSchema" xmlns:p="http://schemas.microsoft.com/office/2006/metadata/properties" xmlns:ns2="bf5b0ba4-e332-400f-8d29-42baf8b74082" xmlns:ns3="473462e6-f0d6-47b1-8ef3-762f72008b1b" targetNamespace="http://schemas.microsoft.com/office/2006/metadata/properties" ma:root="true" ma:fieldsID="f005977c79b28a6efb84c5bf5294f6a7" ns2:_="" ns3:_="">
    <xsd:import namespace="bf5b0ba4-e332-400f-8d29-42baf8b74082"/>
    <xsd:import namespace="473462e6-f0d6-47b1-8ef3-762f72008b1b"/>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MediaServiceOCR"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5b0ba4-e332-400f-8d29-42baf8b74082"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91ae600c-28c3-41e2-b9f8-ff5d7f7ad4a1"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73462e6-f0d6-47b1-8ef3-762f72008b1b"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da760e1-4fe6-4af1-8f07-f9cb88689d43}" ma:internalName="TaxCatchAll" ma:showField="CatchAllData" ma:web="473462e6-f0d6-47b1-8ef3-762f72008b1b">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f5b0ba4-e332-400f-8d29-42baf8b74082">
      <Terms xmlns="http://schemas.microsoft.com/office/infopath/2007/PartnerControls"/>
    </lcf76f155ced4ddcb4097134ff3c332f>
    <TaxCatchAll xmlns="473462e6-f0d6-47b1-8ef3-762f72008b1b" xsi:nil="true"/>
  </documentManagement>
</p:properties>
</file>

<file path=customXml/itemProps1.xml><?xml version="1.0" encoding="utf-8"?>
<ds:datastoreItem xmlns:ds="http://schemas.openxmlformats.org/officeDocument/2006/customXml" ds:itemID="{75BE0DF4-7500-4566-80A8-DBF70ECAFB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5b0ba4-e332-400f-8d29-42baf8b74082"/>
    <ds:schemaRef ds:uri="473462e6-f0d6-47b1-8ef3-762f72008b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8870D96-A996-4451-80E5-0B502FFB9F01}">
  <ds:schemaRefs>
    <ds:schemaRef ds:uri="http://schemas.microsoft.com/sharepoint/v3/contenttype/forms"/>
  </ds:schemaRefs>
</ds:datastoreItem>
</file>

<file path=customXml/itemProps3.xml><?xml version="1.0" encoding="utf-8"?>
<ds:datastoreItem xmlns:ds="http://schemas.openxmlformats.org/officeDocument/2006/customXml" ds:itemID="{878FA138-D6D0-46A9-8580-04F78F7F9D78}">
  <ds:schemaRefs>
    <ds:schemaRef ds:uri="http://purl.org/dc/terms/"/>
    <ds:schemaRef ds:uri="http://purl.org/dc/dcmitype/"/>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473462e6-f0d6-47b1-8ef3-762f72008b1b"/>
    <ds:schemaRef ds:uri="bf5b0ba4-e332-400f-8d29-42baf8b74082"/>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Retrospect</Template>
  <TotalTime>297</TotalTime>
  <Words>266</Words>
  <Application>Microsoft Office PowerPoint</Application>
  <PresentationFormat>Widescreen</PresentationFormat>
  <Paragraphs>15</Paragraphs>
  <Slides>6</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vt:i4>
      </vt:variant>
    </vt:vector>
  </HeadingPairs>
  <TitlesOfParts>
    <vt:vector size="9" baseType="lpstr">
      <vt:lpstr>Calibri</vt:lpstr>
      <vt:lpstr>Calibri Light</vt:lpstr>
      <vt:lpstr>Retrospect</vt:lpstr>
      <vt:lpstr>Facilities and Resources Report</vt:lpstr>
      <vt:lpstr>WEED ABATEMENT</vt:lpstr>
      <vt:lpstr>Fiscalini Ranch Preserve </vt:lpstr>
      <vt:lpstr>Trails and Open Spaces</vt:lpstr>
      <vt:lpstr>Moving forward </vt:lpstr>
      <vt:lpstr>     Patrick Moloney   He is from Cambria and has been selected for our crew after several applications and interviews.  With his experience and knowledge, our department will be well developed with workers and support for the needs here in the district.  He has been on our crew for a week. I want to introduce him to the Board currently.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Bland</dc:creator>
  <cp:lastModifiedBy>Haley Dodson</cp:lastModifiedBy>
  <cp:revision>5</cp:revision>
  <dcterms:created xsi:type="dcterms:W3CDTF">2019-08-28T17:36:03Z</dcterms:created>
  <dcterms:modified xsi:type="dcterms:W3CDTF">2024-04-17T20:13:26Z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0x010100C575AEF211C3D04992ECA1C68743C35A</vt:lpwstr>
  </property>
  <property fmtid="{D5CDD505-2E9C-101B-9397-08002B2CF9AE}" pid="3" name="MediaServiceImageTags">
    <vt:lpwstr/>
  </property>
</Properties>
</file>