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5" r:id="rId5"/>
    <p:sldId id="293" r:id="rId6"/>
    <p:sldId id="300" r:id="rId7"/>
    <p:sldId id="295" r:id="rId8"/>
    <p:sldId id="298" r:id="rId9"/>
    <p:sldId id="299" r:id="rId10"/>
    <p:sldId id="294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2C2"/>
    <a:srgbClr val="CACADC"/>
    <a:srgbClr val="9191B5"/>
    <a:srgbClr val="666699"/>
    <a:srgbClr val="C0C9C2"/>
    <a:srgbClr val="A5A5A5"/>
    <a:srgbClr val="BEB9AA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04" autoAdjust="0"/>
  </p:normalViewPr>
  <p:slideViewPr>
    <p:cSldViewPr snapToGrid="0">
      <p:cViewPr>
        <p:scale>
          <a:sx n="80" d="100"/>
          <a:sy n="80" d="100"/>
        </p:scale>
        <p:origin x="120" y="660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sz="12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sz="12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+mn-cs"/>
              </a:rPr>
              <a:t>CAN/MAY BE DELETED BASED UPON CONTENT/DETAIL IN STAFF REPORT AND PRESENTATION -TS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0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5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9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2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689870"/>
            <a:ext cx="10544878" cy="161795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Cambria Pines  </a:t>
            </a:r>
            <a:br>
              <a:rPr lang="en-US" sz="5400" dirty="0"/>
            </a:br>
            <a:r>
              <a:rPr lang="en-US" sz="3600" dirty="0"/>
              <a:t>100% Affordable Apartments</a:t>
            </a:r>
            <a:br>
              <a:rPr lang="en-US" sz="5400" dirty="0"/>
            </a:br>
            <a:br>
              <a:rPr lang="en-US" sz="5400" dirty="0"/>
            </a:br>
            <a:endParaRPr lang="en-US"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97" y="4675634"/>
            <a:ext cx="2038412" cy="1058012"/>
          </a:xfrm>
        </p:spPr>
        <p:txBody>
          <a:bodyPr/>
          <a:lstStyle/>
          <a:p>
            <a:pPr algn="r"/>
            <a:r>
              <a:rPr lang="en-US" sz="1800" dirty="0"/>
              <a:t>Ken Trigueiro</a:t>
            </a:r>
          </a:p>
          <a:p>
            <a:pPr algn="r">
              <a:spcBef>
                <a:spcPts val="0"/>
              </a:spcBef>
            </a:pPr>
            <a:r>
              <a:rPr lang="en-US" sz="1000" dirty="0"/>
              <a:t>CEO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5CD38-E917-A0DF-6F1D-2928C8058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b="8059"/>
          <a:stretch/>
        </p:blipFill>
        <p:spPr>
          <a:xfrm>
            <a:off x="2460794" y="1999901"/>
            <a:ext cx="7452315" cy="2809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76C13-543D-FCED-DCEB-A682C5E42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41" y="5528357"/>
            <a:ext cx="2282684" cy="10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3333F79B-5BB6-41A5-84E3-8FB07F908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49" y="6486982"/>
            <a:ext cx="4813223" cy="365125"/>
          </a:xfrm>
        </p:spPr>
        <p:txBody>
          <a:bodyPr/>
          <a:lstStyle/>
          <a:p>
            <a:r>
              <a:rPr lang="en-US" dirty="0"/>
              <a:t>Cambria Community Service District Hearing – Cambria Pines	</a:t>
            </a:r>
            <a:r>
              <a:rPr lang="en-US" sz="900" dirty="0"/>
              <a:t>July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FAD57-FD78-D034-83FD-9922A89AD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41" y="5528357"/>
            <a:ext cx="2282684" cy="100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8AA97DDD-B27B-183D-E725-2FD1E554C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7" y="1587635"/>
            <a:ext cx="5618102" cy="4574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5F9E9A-C89C-BF4D-4A69-4EAD1B145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155" y="1770015"/>
            <a:ext cx="2387491" cy="1227467"/>
          </a:xfrm>
          <a:prstGeom prst="rect">
            <a:avLst/>
          </a:prstGeom>
        </p:spPr>
      </p:pic>
      <p:sp>
        <p:nvSpPr>
          <p:cNvPr id="16" name="Title 13">
            <a:extLst>
              <a:ext uri="{FF2B5EF4-FFF2-40B4-BE49-F238E27FC236}">
                <a16:creationId xmlns:a16="http://schemas.microsoft.com/office/drawing/2014/main" id="{4763774B-107E-5B0B-D083-BEBF7A92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61" y="603281"/>
            <a:ext cx="10544878" cy="161795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Company &amp; Mission</a:t>
            </a:r>
            <a:br>
              <a:rPr lang="en-US" sz="5400" dirty="0"/>
            </a:br>
            <a:br>
              <a:rPr lang="en-US" sz="5400" dirty="0"/>
            </a:br>
            <a:endParaRPr lang="en-US"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FF1084-244E-1485-322A-80A2852F0815}"/>
              </a:ext>
            </a:extLst>
          </p:cNvPr>
          <p:cNvSpPr txBox="1">
            <a:spLocks/>
          </p:cNvSpPr>
          <p:nvPr/>
        </p:nvSpPr>
        <p:spPr>
          <a:xfrm>
            <a:off x="6876479" y="1412259"/>
            <a:ext cx="5182171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Founded in 1970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Longest-serving affordable housing nonprofit on the Central Coast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Headquarters in San Luis Obispo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10,000 residents</a:t>
            </a:r>
          </a:p>
          <a:p>
            <a:pPr marL="285750" indent="-285750"/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Four coastal counties</a:t>
            </a:r>
          </a:p>
          <a:p>
            <a:pPr marL="285750" indent="-285750"/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On-site resident services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9CA6DDF5-0D37-4562-8AAB-3BC00DCD5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49" y="6486982"/>
            <a:ext cx="4813223" cy="365125"/>
          </a:xfrm>
        </p:spPr>
        <p:txBody>
          <a:bodyPr/>
          <a:lstStyle/>
          <a:p>
            <a:r>
              <a:rPr lang="en-US" dirty="0"/>
              <a:t>Cambria Community Service District Hearing – Cambria Pines	</a:t>
            </a:r>
            <a:r>
              <a:rPr lang="en-US" sz="900" dirty="0"/>
              <a:t>July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8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FAD57-FD78-D034-83FD-9922A89AD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41" y="5528357"/>
            <a:ext cx="2282684" cy="10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3">
            <a:extLst>
              <a:ext uri="{FF2B5EF4-FFF2-40B4-BE49-F238E27FC236}">
                <a16:creationId xmlns:a16="http://schemas.microsoft.com/office/drawing/2014/main" id="{4763774B-107E-5B0B-D083-BEBF7A92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61" y="603281"/>
            <a:ext cx="10544878" cy="161795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Proposed Project</a:t>
            </a:r>
            <a:br>
              <a:rPr lang="en-US" sz="5400" dirty="0"/>
            </a:br>
            <a:br>
              <a:rPr lang="en-US" sz="5400" dirty="0"/>
            </a:br>
            <a:endParaRPr lang="en-US"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FF1084-244E-1485-322A-80A2852F0815}"/>
              </a:ext>
            </a:extLst>
          </p:cNvPr>
          <p:cNvSpPr txBox="1">
            <a:spLocks/>
          </p:cNvSpPr>
          <p:nvPr/>
        </p:nvSpPr>
        <p:spPr>
          <a:xfrm>
            <a:off x="6371654" y="1412259"/>
            <a:ext cx="5182171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33 Affordable Units </a:t>
            </a:r>
          </a:p>
          <a:p>
            <a:pPr lvl="1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Deed Restricted for 55 years to serve very low and low income residents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2,880 S.F. Community Service Space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2.04 acres development area</a:t>
            </a:r>
          </a:p>
          <a:p>
            <a:pPr marL="285750" indent="-285750"/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2.83 acres dedicated open space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9CA6DDF5-0D37-4562-8AAB-3BC00DCD5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49" y="6486982"/>
            <a:ext cx="4813223" cy="365125"/>
          </a:xfrm>
        </p:spPr>
        <p:txBody>
          <a:bodyPr/>
          <a:lstStyle/>
          <a:p>
            <a:r>
              <a:rPr lang="en-US" dirty="0"/>
              <a:t>Cambria Community Service District Hearing – Cambria Pines	</a:t>
            </a:r>
            <a:r>
              <a:rPr lang="en-US" sz="900" dirty="0"/>
              <a:t>July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BACD6-44F6-442E-B802-EB07D7B57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61" y="1372729"/>
            <a:ext cx="4439222" cy="45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FAD57-FD78-D034-83FD-9922A89AD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41" y="5528357"/>
            <a:ext cx="2282684" cy="10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3">
            <a:extLst>
              <a:ext uri="{FF2B5EF4-FFF2-40B4-BE49-F238E27FC236}">
                <a16:creationId xmlns:a16="http://schemas.microsoft.com/office/drawing/2014/main" id="{4763774B-107E-5B0B-D083-BEBF7A92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89" y="720535"/>
            <a:ext cx="10544878" cy="961118"/>
          </a:xfrm>
        </p:spPr>
        <p:txBody>
          <a:bodyPr>
            <a:normAutofit/>
          </a:bodyPr>
          <a:lstStyle/>
          <a:p>
            <a:r>
              <a:rPr lang="en-US" sz="4000" dirty="0"/>
              <a:t>Entitlement &amp; Plan Check Milestones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2DDD468-A0BB-F540-6DA8-F2CA70C1A071}"/>
              </a:ext>
            </a:extLst>
          </p:cNvPr>
          <p:cNvSpPr txBox="1">
            <a:spLocks/>
          </p:cNvSpPr>
          <p:nvPr/>
        </p:nvSpPr>
        <p:spPr>
          <a:xfrm>
            <a:off x="766789" y="2005370"/>
            <a:ext cx="10422142" cy="35229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CCSD Extension of Will Serve				(Jan. 2023)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County Land Use Entitlements Re-Approved</a:t>
            </a:r>
            <a:r>
              <a:rPr lang="en-US" sz="2800" dirty="0"/>
              <a:t>	(June 2023)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Building/Grading Permit Submittal 			(July 2023)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County “Ready to Issue” Letter for Building </a:t>
            </a:r>
            <a:br>
              <a:rPr lang="en-US" dirty="0"/>
            </a:br>
            <a:r>
              <a:rPr lang="en-US" dirty="0"/>
              <a:t>and Grading Permits 						(Feb. 2024)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86648557-AACF-40B6-86ED-737E0F9F5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49" y="6486982"/>
            <a:ext cx="4813223" cy="365125"/>
          </a:xfrm>
        </p:spPr>
        <p:txBody>
          <a:bodyPr/>
          <a:lstStyle/>
          <a:p>
            <a:r>
              <a:rPr lang="en-US" dirty="0"/>
              <a:t>Cambria Community Service District Hearing – Cambria Pines	</a:t>
            </a:r>
            <a:r>
              <a:rPr lang="en-US" sz="900" dirty="0"/>
              <a:t>July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4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FAD57-FD78-D034-83FD-9922A89AD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41" y="5528357"/>
            <a:ext cx="2282684" cy="10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3">
            <a:extLst>
              <a:ext uri="{FF2B5EF4-FFF2-40B4-BE49-F238E27FC236}">
                <a16:creationId xmlns:a16="http://schemas.microsoft.com/office/drawing/2014/main" id="{4763774B-107E-5B0B-D083-BEBF7A92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89" y="720535"/>
            <a:ext cx="10544878" cy="961118"/>
          </a:xfrm>
        </p:spPr>
        <p:txBody>
          <a:bodyPr>
            <a:normAutofit/>
          </a:bodyPr>
          <a:lstStyle/>
          <a:p>
            <a:r>
              <a:rPr lang="en-US" sz="4000" dirty="0"/>
              <a:t>Funding  Milestones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2DDD468-A0BB-F540-6DA8-F2CA70C1A071}"/>
              </a:ext>
            </a:extLst>
          </p:cNvPr>
          <p:cNvSpPr txBox="1">
            <a:spLocks/>
          </p:cNvSpPr>
          <p:nvPr/>
        </p:nvSpPr>
        <p:spPr>
          <a:xfrm>
            <a:off x="766789" y="1435768"/>
            <a:ext cx="10959990" cy="409258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SLO County HOME &amp; HOME ARP Funding			(Feb. 2022)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BUILD Low Emission Energy Incent. Grant		(June 2023)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CTCAC/HCD Multi-Family Housing (</a:t>
            </a:r>
            <a:r>
              <a:rPr lang="en-US" i="1" dirty="0"/>
              <a:t>Not Awarded</a:t>
            </a:r>
            <a:r>
              <a:rPr lang="en-US" dirty="0"/>
              <a:t>) 	(Aug. 2023)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National Housing Trust Fund (</a:t>
            </a:r>
            <a:r>
              <a:rPr lang="en-US" i="1" dirty="0"/>
              <a:t>Not Awarded</a:t>
            </a:r>
            <a:r>
              <a:rPr lang="en-US" dirty="0"/>
              <a:t>)		(Feb. 2024)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CTCAC Tax Credit Application (Pending) 			(July 2024)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4ACD612A-ECB3-3D81-4F00-6338E1E6C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49" y="6486982"/>
            <a:ext cx="4813223" cy="365125"/>
          </a:xfrm>
        </p:spPr>
        <p:txBody>
          <a:bodyPr/>
          <a:lstStyle/>
          <a:p>
            <a:r>
              <a:rPr lang="en-US" dirty="0"/>
              <a:t>Cambria Community Service District Hearing – Cambria Pines	</a:t>
            </a:r>
            <a:r>
              <a:rPr lang="en-US" sz="900" dirty="0"/>
              <a:t>July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FAD57-FD78-D034-83FD-9922A89AD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41" y="5528357"/>
            <a:ext cx="2282684" cy="10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3">
            <a:extLst>
              <a:ext uri="{FF2B5EF4-FFF2-40B4-BE49-F238E27FC236}">
                <a16:creationId xmlns:a16="http://schemas.microsoft.com/office/drawing/2014/main" id="{4763774B-107E-5B0B-D083-BEBF7A92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89" y="720535"/>
            <a:ext cx="10544878" cy="961118"/>
          </a:xfrm>
        </p:spPr>
        <p:txBody>
          <a:bodyPr>
            <a:normAutofit/>
          </a:bodyPr>
          <a:lstStyle/>
          <a:p>
            <a:r>
              <a:rPr lang="en-US" sz="4000" dirty="0"/>
              <a:t>Anticipated Next Steps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2DDD468-A0BB-F540-6DA8-F2CA70C1A071}"/>
              </a:ext>
            </a:extLst>
          </p:cNvPr>
          <p:cNvSpPr txBox="1">
            <a:spLocks/>
          </p:cNvSpPr>
          <p:nvPr/>
        </p:nvSpPr>
        <p:spPr>
          <a:xfrm>
            <a:off x="766789" y="1843511"/>
            <a:ext cx="10422142" cy="36848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CTCAC Tax Credit Awarded				(Oct. 2024) 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Construction Loan Closing				(Mar. 2025)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Commence Construction 				(Mar. 2025)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Complete Construction					(Apr. 2027)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F366F702-BF93-4554-BF8E-426DC6DF6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49" y="6486982"/>
            <a:ext cx="4813223" cy="365125"/>
          </a:xfrm>
        </p:spPr>
        <p:txBody>
          <a:bodyPr/>
          <a:lstStyle/>
          <a:p>
            <a:r>
              <a:rPr lang="en-US" dirty="0"/>
              <a:t>Cambria Community Service District Hearing – Cambria Pines	</a:t>
            </a:r>
            <a:r>
              <a:rPr lang="en-US" sz="900" dirty="0"/>
              <a:t>July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5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77862" y="1440891"/>
            <a:ext cx="5182171" cy="447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Schoolhouse Lane Apartments Waitlist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24 apartment homes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169 waitlist applicants, representing 369 interested persons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Existing Cambria residents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65% of Schoolhouse Lane Residents work in Hospitality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Placeholder 10" descr="A picture containing map, drawing, text, sketch&#10;&#10;Description automatically generated">
            <a:extLst>
              <a:ext uri="{FF2B5EF4-FFF2-40B4-BE49-F238E27FC236}">
                <a16:creationId xmlns:a16="http://schemas.microsoft.com/office/drawing/2014/main" id="{A0791ACF-2699-9190-689B-0B926F0BA8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5289" r="21075"/>
          <a:stretch/>
        </p:blipFill>
        <p:spPr>
          <a:xfrm>
            <a:off x="780712" y="1562382"/>
            <a:ext cx="4218763" cy="423059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FF86F4-2A33-8953-165E-4D75A68E9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41" y="5528357"/>
            <a:ext cx="2282684" cy="10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9BDC2C-712F-B4D0-D807-21DE594B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27" y="523675"/>
            <a:ext cx="10515600" cy="862481"/>
          </a:xfrm>
        </p:spPr>
        <p:txBody>
          <a:bodyPr>
            <a:noAutofit/>
          </a:bodyPr>
          <a:lstStyle/>
          <a:p>
            <a:r>
              <a:rPr lang="en-US" sz="4000" dirty="0"/>
              <a:t>The Need for Affordable Housing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711E19-527D-9DFB-C624-85300770913A}"/>
              </a:ext>
            </a:extLst>
          </p:cNvPr>
          <p:cNvGrpSpPr/>
          <p:nvPr/>
        </p:nvGrpSpPr>
        <p:grpSpPr>
          <a:xfrm>
            <a:off x="2928730" y="2810902"/>
            <a:ext cx="1969406" cy="1243897"/>
            <a:chOff x="2928730" y="2810902"/>
            <a:chExt cx="1969406" cy="12438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90EE7A-DEFF-4BA3-D23D-E0D50DFB806D}"/>
                </a:ext>
              </a:extLst>
            </p:cNvPr>
            <p:cNvSpPr txBox="1"/>
            <p:nvPr/>
          </p:nvSpPr>
          <p:spPr>
            <a:xfrm>
              <a:off x="2928730" y="2810902"/>
              <a:ext cx="9606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Cambria Pines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1CA9DA-66B9-DED1-39E2-806D3FE6CC53}"/>
                </a:ext>
              </a:extLst>
            </p:cNvPr>
            <p:cNvSpPr txBox="1"/>
            <p:nvPr/>
          </p:nvSpPr>
          <p:spPr>
            <a:xfrm>
              <a:off x="3560879" y="3531579"/>
              <a:ext cx="1337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Schoolhouse Lane Apts.</a:t>
              </a:r>
            </a:p>
          </p:txBody>
        </p:sp>
      </p:grp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42E299C9-815A-464B-872B-913B47097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49" y="6486982"/>
            <a:ext cx="4813223" cy="365125"/>
          </a:xfrm>
        </p:spPr>
        <p:txBody>
          <a:bodyPr/>
          <a:lstStyle/>
          <a:p>
            <a:r>
              <a:rPr lang="en-US" dirty="0"/>
              <a:t>Cambria Community Service District Hearing – Cambria Pines	</a:t>
            </a:r>
            <a:r>
              <a:rPr lang="en-US" sz="900" dirty="0"/>
              <a:t>July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1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3B97B5-9913-737D-6170-61E5AAE9D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</a:blip>
          <a:srcRect b="8059"/>
          <a:stretch/>
        </p:blipFill>
        <p:spPr>
          <a:xfrm>
            <a:off x="1038225" y="1370617"/>
            <a:ext cx="10058637" cy="379166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9F0F54-C68B-FB76-F3C9-3BAAA9BDB146}"/>
              </a:ext>
            </a:extLst>
          </p:cNvPr>
          <p:cNvSpPr txBox="1">
            <a:spLocks/>
          </p:cNvSpPr>
          <p:nvPr/>
        </p:nvSpPr>
        <p:spPr>
          <a:xfrm>
            <a:off x="1038225" y="55724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/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7FD16-E870-C6B2-5168-36B22FB84C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41" y="5528357"/>
            <a:ext cx="2282684" cy="10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5A4C27-EF1A-63C4-AFC0-874B6265DACC}"/>
              </a:ext>
            </a:extLst>
          </p:cNvPr>
          <p:cNvSpPr txBox="1"/>
          <p:nvPr/>
        </p:nvSpPr>
        <p:spPr>
          <a:xfrm>
            <a:off x="1312796" y="2074914"/>
            <a:ext cx="9509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PSHH accepts all proposed conditions of approval.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espectfully request approval of staff’s recommendation to extend the Water “Intent to Serve” letter for this critical affordable housing project.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PSHH looks forward to securing financing and commencing construction. We appreciate your support and patience.  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CDFFF197-B1E1-98A6-465C-6D85DDDE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689870"/>
            <a:ext cx="10544878" cy="161795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Cambria Pines  Apartments</a:t>
            </a:r>
            <a:br>
              <a:rPr lang="en-US" sz="5400" dirty="0"/>
            </a:br>
            <a:br>
              <a:rPr lang="en-US" sz="5400" dirty="0"/>
            </a:br>
            <a:endParaRPr lang="en-US" sz="3600" dirty="0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43913D69-0D3F-4AF2-B4FE-3F1A78AB4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49" y="6486982"/>
            <a:ext cx="4813223" cy="365125"/>
          </a:xfrm>
        </p:spPr>
        <p:txBody>
          <a:bodyPr/>
          <a:lstStyle/>
          <a:p>
            <a:r>
              <a:rPr lang="en-US" dirty="0"/>
              <a:t>Cambria Community Service District Hearing – Cambria Pines	</a:t>
            </a:r>
            <a:r>
              <a:rPr lang="en-US" sz="900" dirty="0"/>
              <a:t>July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9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5b0ba4-e332-400f-8d29-42baf8b74082">
      <Terms xmlns="http://schemas.microsoft.com/office/infopath/2007/PartnerControls"/>
    </lcf76f155ced4ddcb4097134ff3c332f>
    <TaxCatchAll xmlns="473462e6-f0d6-47b1-8ef3-762f72008b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5AEF211C3D04992ECA1C68743C35A" ma:contentTypeVersion="15" ma:contentTypeDescription="Create a new document." ma:contentTypeScope="" ma:versionID="501a7c01429b801004ad1360845a7105">
  <xsd:schema xmlns:xsd="http://www.w3.org/2001/XMLSchema" xmlns:xs="http://www.w3.org/2001/XMLSchema" xmlns:p="http://schemas.microsoft.com/office/2006/metadata/properties" xmlns:ns2="bf5b0ba4-e332-400f-8d29-42baf8b74082" xmlns:ns3="473462e6-f0d6-47b1-8ef3-762f72008b1b" targetNamespace="http://schemas.microsoft.com/office/2006/metadata/properties" ma:root="true" ma:fieldsID="f005977c79b28a6efb84c5bf5294f6a7" ns2:_="" ns3:_="">
    <xsd:import namespace="bf5b0ba4-e332-400f-8d29-42baf8b74082"/>
    <xsd:import namespace="473462e6-f0d6-47b1-8ef3-762f72008b1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b0ba4-e332-400f-8d29-42baf8b7408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1ae600c-28c3-41e2-b9f8-ff5d7f7a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462e6-f0d6-47b1-8ef3-762f72008b1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da760e1-4fe6-4af1-8f07-f9cb88689d43}" ma:internalName="TaxCatchAll" ma:showField="CatchAllData" ma:web="473462e6-f0d6-47b1-8ef3-762f72008b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E575D3EE-4C07-4977-A471-D632FDD5B154}"/>
</file>

<file path=docProps/app.xml><?xml version="1.0" encoding="utf-8"?>
<Properties xmlns="http://schemas.openxmlformats.org/officeDocument/2006/extended-properties" xmlns:vt="http://schemas.openxmlformats.org/officeDocument/2006/docPropsVTypes">
  <Template>{C309F105-C0E3-416C-856D-D733A8683BDB}tf16411245_win32</Template>
  <TotalTime>1409</TotalTime>
  <Words>489</Words>
  <Application>Microsoft Office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Biome Light</vt:lpstr>
      <vt:lpstr>Calibri</vt:lpstr>
      <vt:lpstr>Wingdings</vt:lpstr>
      <vt:lpstr>Office Theme</vt:lpstr>
      <vt:lpstr>Cambria Pines   100% Affordable Apartments  </vt:lpstr>
      <vt:lpstr>Company &amp; Mission  </vt:lpstr>
      <vt:lpstr>Proposed Project  </vt:lpstr>
      <vt:lpstr>Entitlement &amp; Plan Check Milestones</vt:lpstr>
      <vt:lpstr>Funding  Milestones</vt:lpstr>
      <vt:lpstr>Anticipated Next Steps</vt:lpstr>
      <vt:lpstr>The Need for Affordable Housing</vt:lpstr>
      <vt:lpstr>Cambria Pines  Apartments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Cambria Pines  Apartments</dc:title>
  <dc:creator>Courtney Long</dc:creator>
  <cp:lastModifiedBy>Tanner Shelton</cp:lastModifiedBy>
  <cp:revision>38</cp:revision>
  <cp:lastPrinted>2023-06-06T18:59:58Z</cp:lastPrinted>
  <dcterms:created xsi:type="dcterms:W3CDTF">2023-06-02T22:34:17Z</dcterms:created>
  <dcterms:modified xsi:type="dcterms:W3CDTF">2024-07-08T17:22:53Z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0x010100C575AEF211C3D04992ECA1C68743C35A</vt:lpwstr>
  </property>
</Properties>
</file>